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65" r:id="rId5"/>
    <p:sldId id="264" r:id="rId6"/>
    <p:sldId id="259" r:id="rId7"/>
    <p:sldId id="266" r:id="rId8"/>
    <p:sldId id="260" r:id="rId9"/>
    <p:sldId id="267" r:id="rId10"/>
    <p:sldId id="268" r:id="rId11"/>
    <p:sldId id="261" r:id="rId12"/>
    <p:sldId id="269" r:id="rId13"/>
    <p:sldId id="270" r:id="rId14"/>
    <p:sldId id="262" r:id="rId15"/>
    <p:sldId id="263" r:id="rId16"/>
  </p:sldIdLst>
  <p:sldSz cx="18288000" cy="10287000"/>
  <p:notesSz cx="18288000" cy="10287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39" d="100"/>
          <a:sy n="39" d="100"/>
        </p:scale>
        <p:origin x="1176" y="28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3/4/2023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6D61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550" b="0" i="0">
                <a:solidFill>
                  <a:srgbClr val="F6D616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3/4/2023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550" b="0" i="0">
                <a:solidFill>
                  <a:srgbClr val="F6D616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3/4/2023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550" b="0" i="0">
                <a:solidFill>
                  <a:srgbClr val="F6D616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3/4/2023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2933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10238270" y="7132535"/>
            <a:ext cx="7004684" cy="2540000"/>
          </a:xfrm>
          <a:custGeom>
            <a:avLst/>
            <a:gdLst/>
            <a:ahLst/>
            <a:cxnLst/>
            <a:rect l="l" t="t" r="r" b="b"/>
            <a:pathLst>
              <a:path w="7004684" h="2540000">
                <a:moveTo>
                  <a:pt x="7004583" y="0"/>
                </a:moveTo>
                <a:lnTo>
                  <a:pt x="0" y="0"/>
                </a:lnTo>
                <a:lnTo>
                  <a:pt x="0" y="2399030"/>
                </a:lnTo>
                <a:lnTo>
                  <a:pt x="0" y="2539746"/>
                </a:lnTo>
                <a:lnTo>
                  <a:pt x="7004583" y="2539746"/>
                </a:lnTo>
                <a:lnTo>
                  <a:pt x="7004583" y="2399030"/>
                </a:lnTo>
                <a:lnTo>
                  <a:pt x="7004583" y="0"/>
                </a:lnTo>
                <a:close/>
              </a:path>
            </a:pathLst>
          </a:custGeom>
          <a:solidFill>
            <a:srgbClr val="1B1B0C">
              <a:alpha val="2666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10115786" y="6991805"/>
            <a:ext cx="7004684" cy="2540000"/>
          </a:xfrm>
          <a:custGeom>
            <a:avLst/>
            <a:gdLst/>
            <a:ahLst/>
            <a:cxnLst/>
            <a:rect l="l" t="t" r="r" b="b"/>
            <a:pathLst>
              <a:path w="7004684" h="2540000">
                <a:moveTo>
                  <a:pt x="0" y="0"/>
                </a:moveTo>
                <a:lnTo>
                  <a:pt x="7004588" y="0"/>
                </a:lnTo>
                <a:lnTo>
                  <a:pt x="7004588" y="2539748"/>
                </a:lnTo>
                <a:lnTo>
                  <a:pt x="0" y="2539748"/>
                </a:lnTo>
                <a:lnTo>
                  <a:pt x="0" y="0"/>
                </a:lnTo>
                <a:close/>
              </a:path>
            </a:pathLst>
          </a:custGeom>
          <a:solidFill>
            <a:srgbClr val="7073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10609596" y="7196727"/>
            <a:ext cx="1715770" cy="2071370"/>
          </a:xfrm>
          <a:custGeom>
            <a:avLst/>
            <a:gdLst/>
            <a:ahLst/>
            <a:cxnLst/>
            <a:rect l="l" t="t" r="r" b="b"/>
            <a:pathLst>
              <a:path w="1715770" h="2071370">
                <a:moveTo>
                  <a:pt x="857634" y="2071095"/>
                </a:moveTo>
                <a:lnTo>
                  <a:pt x="250904" y="1464364"/>
                </a:lnTo>
                <a:lnTo>
                  <a:pt x="217482" y="1428989"/>
                </a:lnTo>
                <a:lnTo>
                  <a:pt x="186441" y="1392231"/>
                </a:lnTo>
                <a:lnTo>
                  <a:pt x="157783" y="1354191"/>
                </a:lnTo>
                <a:lnTo>
                  <a:pt x="131507" y="1314973"/>
                </a:lnTo>
                <a:lnTo>
                  <a:pt x="107617" y="1274678"/>
                </a:lnTo>
                <a:lnTo>
                  <a:pt x="86112" y="1233408"/>
                </a:lnTo>
                <a:lnTo>
                  <a:pt x="66993" y="1191268"/>
                </a:lnTo>
                <a:lnTo>
                  <a:pt x="50260" y="1148357"/>
                </a:lnTo>
                <a:lnTo>
                  <a:pt x="35915" y="1104780"/>
                </a:lnTo>
                <a:lnTo>
                  <a:pt x="23895" y="1060406"/>
                </a:lnTo>
                <a:lnTo>
                  <a:pt x="14337" y="1015793"/>
                </a:lnTo>
                <a:lnTo>
                  <a:pt x="7168" y="970822"/>
                </a:lnTo>
                <a:lnTo>
                  <a:pt x="2389" y="925597"/>
                </a:lnTo>
                <a:lnTo>
                  <a:pt x="13" y="880476"/>
                </a:lnTo>
                <a:lnTo>
                  <a:pt x="0" y="834791"/>
                </a:lnTo>
                <a:lnTo>
                  <a:pt x="2389" y="789416"/>
                </a:lnTo>
                <a:lnTo>
                  <a:pt x="7168" y="744196"/>
                </a:lnTo>
                <a:lnTo>
                  <a:pt x="14337" y="699232"/>
                </a:lnTo>
                <a:lnTo>
                  <a:pt x="23845" y="654862"/>
                </a:lnTo>
                <a:lnTo>
                  <a:pt x="35783" y="610708"/>
                </a:lnTo>
                <a:lnTo>
                  <a:pt x="50113" y="567116"/>
                </a:lnTo>
                <a:lnTo>
                  <a:pt x="66834" y="524189"/>
                </a:lnTo>
                <a:lnTo>
                  <a:pt x="85947" y="482028"/>
                </a:lnTo>
                <a:lnTo>
                  <a:pt x="107453" y="440737"/>
                </a:lnTo>
                <a:lnTo>
                  <a:pt x="131353" y="400417"/>
                </a:lnTo>
                <a:lnTo>
                  <a:pt x="157647" y="361172"/>
                </a:lnTo>
                <a:lnTo>
                  <a:pt x="186336" y="323103"/>
                </a:lnTo>
                <a:lnTo>
                  <a:pt x="217421" y="286312"/>
                </a:lnTo>
                <a:lnTo>
                  <a:pt x="250904" y="250903"/>
                </a:lnTo>
                <a:lnTo>
                  <a:pt x="286311" y="217450"/>
                </a:lnTo>
                <a:lnTo>
                  <a:pt x="323098" y="186385"/>
                </a:lnTo>
                <a:lnTo>
                  <a:pt x="361162" y="157711"/>
                </a:lnTo>
                <a:lnTo>
                  <a:pt x="400401" y="131425"/>
                </a:lnTo>
                <a:lnTo>
                  <a:pt x="440712" y="107530"/>
                </a:lnTo>
                <a:lnTo>
                  <a:pt x="481993" y="86024"/>
                </a:lnTo>
                <a:lnTo>
                  <a:pt x="524143" y="66907"/>
                </a:lnTo>
                <a:lnTo>
                  <a:pt x="567059" y="50180"/>
                </a:lnTo>
                <a:lnTo>
                  <a:pt x="610640" y="35843"/>
                </a:lnTo>
                <a:lnTo>
                  <a:pt x="654781" y="23895"/>
                </a:lnTo>
                <a:lnTo>
                  <a:pt x="699383" y="14337"/>
                </a:lnTo>
                <a:lnTo>
                  <a:pt x="744342" y="7168"/>
                </a:lnTo>
                <a:lnTo>
                  <a:pt x="789557" y="2389"/>
                </a:lnTo>
                <a:lnTo>
                  <a:pt x="834925" y="0"/>
                </a:lnTo>
                <a:lnTo>
                  <a:pt x="880343" y="0"/>
                </a:lnTo>
                <a:lnTo>
                  <a:pt x="925711" y="2389"/>
                </a:lnTo>
                <a:lnTo>
                  <a:pt x="970926" y="7168"/>
                </a:lnTo>
                <a:lnTo>
                  <a:pt x="1015885" y="14337"/>
                </a:lnTo>
                <a:lnTo>
                  <a:pt x="1060486" y="23895"/>
                </a:lnTo>
                <a:lnTo>
                  <a:pt x="1104628" y="35843"/>
                </a:lnTo>
                <a:lnTo>
                  <a:pt x="1148208" y="50180"/>
                </a:lnTo>
                <a:lnTo>
                  <a:pt x="1191125" y="66907"/>
                </a:lnTo>
                <a:lnTo>
                  <a:pt x="1233274" y="86024"/>
                </a:lnTo>
                <a:lnTo>
                  <a:pt x="1274556" y="107530"/>
                </a:lnTo>
                <a:lnTo>
                  <a:pt x="1314867" y="131425"/>
                </a:lnTo>
                <a:lnTo>
                  <a:pt x="1354106" y="157711"/>
                </a:lnTo>
                <a:lnTo>
                  <a:pt x="1392169" y="186385"/>
                </a:lnTo>
                <a:lnTo>
                  <a:pt x="1428956" y="217450"/>
                </a:lnTo>
                <a:lnTo>
                  <a:pt x="1464364" y="250903"/>
                </a:lnTo>
                <a:lnTo>
                  <a:pt x="1497785" y="286278"/>
                </a:lnTo>
                <a:lnTo>
                  <a:pt x="1528826" y="323036"/>
                </a:lnTo>
                <a:lnTo>
                  <a:pt x="1557485" y="361076"/>
                </a:lnTo>
                <a:lnTo>
                  <a:pt x="1583760" y="400295"/>
                </a:lnTo>
                <a:lnTo>
                  <a:pt x="1607650" y="440590"/>
                </a:lnTo>
                <a:lnTo>
                  <a:pt x="1629156" y="481859"/>
                </a:lnTo>
                <a:lnTo>
                  <a:pt x="1648275" y="524000"/>
                </a:lnTo>
                <a:lnTo>
                  <a:pt x="1665007" y="566910"/>
                </a:lnTo>
                <a:lnTo>
                  <a:pt x="1679352" y="610487"/>
                </a:lnTo>
                <a:lnTo>
                  <a:pt x="1691372" y="654862"/>
                </a:lnTo>
                <a:lnTo>
                  <a:pt x="1700930" y="699475"/>
                </a:lnTo>
                <a:lnTo>
                  <a:pt x="1708099" y="744446"/>
                </a:lnTo>
                <a:lnTo>
                  <a:pt x="1712878" y="789671"/>
                </a:lnTo>
                <a:lnTo>
                  <a:pt x="1715254" y="834791"/>
                </a:lnTo>
                <a:lnTo>
                  <a:pt x="1715268" y="880476"/>
                </a:lnTo>
                <a:lnTo>
                  <a:pt x="1712878" y="925852"/>
                </a:lnTo>
                <a:lnTo>
                  <a:pt x="1708099" y="971072"/>
                </a:lnTo>
                <a:lnTo>
                  <a:pt x="1700930" y="1016035"/>
                </a:lnTo>
                <a:lnTo>
                  <a:pt x="1691422" y="1060406"/>
                </a:lnTo>
                <a:lnTo>
                  <a:pt x="1679484" y="1104560"/>
                </a:lnTo>
                <a:lnTo>
                  <a:pt x="1665155" y="1148152"/>
                </a:lnTo>
                <a:lnTo>
                  <a:pt x="1648434" y="1191079"/>
                </a:lnTo>
                <a:lnTo>
                  <a:pt x="1629320" y="1233239"/>
                </a:lnTo>
                <a:lnTo>
                  <a:pt x="1607814" y="1274531"/>
                </a:lnTo>
                <a:lnTo>
                  <a:pt x="1583915" y="1314850"/>
                </a:lnTo>
                <a:lnTo>
                  <a:pt x="1557621" y="1354096"/>
                </a:lnTo>
                <a:lnTo>
                  <a:pt x="1528932" y="1392165"/>
                </a:lnTo>
                <a:lnTo>
                  <a:pt x="1497847" y="1428955"/>
                </a:lnTo>
                <a:lnTo>
                  <a:pt x="1464364" y="1464364"/>
                </a:lnTo>
                <a:lnTo>
                  <a:pt x="857634" y="2071095"/>
                </a:lnTo>
                <a:close/>
              </a:path>
            </a:pathLst>
          </a:custGeom>
          <a:solidFill>
            <a:srgbClr val="F6D616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0" name="bg object 2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713279" y="7300410"/>
            <a:ext cx="1518197" cy="1516825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3/4/2023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2933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015423" y="689737"/>
            <a:ext cx="16257153" cy="1022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550" b="0" i="0">
                <a:solidFill>
                  <a:srgbClr val="F6D616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14400" y="2366010"/>
            <a:ext cx="1645920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3/4/2023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567311" y="513744"/>
            <a:ext cx="1278255" cy="1276350"/>
          </a:xfrm>
          <a:custGeom>
            <a:avLst/>
            <a:gdLst/>
            <a:ahLst/>
            <a:cxnLst/>
            <a:rect l="l" t="t" r="r" b="b"/>
            <a:pathLst>
              <a:path w="1278255" h="1276350">
                <a:moveTo>
                  <a:pt x="1277775" y="1275730"/>
                </a:moveTo>
                <a:lnTo>
                  <a:pt x="0" y="1275730"/>
                </a:lnTo>
                <a:lnTo>
                  <a:pt x="0" y="0"/>
                </a:lnTo>
                <a:lnTo>
                  <a:pt x="1277775" y="1275730"/>
                </a:lnTo>
                <a:close/>
              </a:path>
            </a:pathLst>
          </a:custGeom>
          <a:solidFill>
            <a:srgbClr val="050E26">
              <a:alpha val="8783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513744"/>
            <a:ext cx="17625060" cy="9259570"/>
            <a:chOff x="0" y="513744"/>
            <a:chExt cx="17625060" cy="9259570"/>
          </a:xfrm>
        </p:grpSpPr>
        <p:sp>
          <p:nvSpPr>
            <p:cNvPr id="4" name="object 4"/>
            <p:cNvSpPr/>
            <p:nvPr/>
          </p:nvSpPr>
          <p:spPr>
            <a:xfrm>
              <a:off x="7452308" y="8497483"/>
              <a:ext cx="1278255" cy="1276350"/>
            </a:xfrm>
            <a:custGeom>
              <a:avLst/>
              <a:gdLst/>
              <a:ahLst/>
              <a:cxnLst/>
              <a:rect l="l" t="t" r="r" b="b"/>
              <a:pathLst>
                <a:path w="1278254" h="1276350">
                  <a:moveTo>
                    <a:pt x="0" y="0"/>
                  </a:moveTo>
                  <a:lnTo>
                    <a:pt x="1277775" y="0"/>
                  </a:lnTo>
                  <a:lnTo>
                    <a:pt x="1277775" y="12757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50E26">
                <a:alpha val="8783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0421" y="1242887"/>
              <a:ext cx="16964024" cy="780097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0" y="513752"/>
              <a:ext cx="15568294" cy="9258300"/>
            </a:xfrm>
            <a:custGeom>
              <a:avLst/>
              <a:gdLst/>
              <a:ahLst/>
              <a:cxnLst/>
              <a:rect l="l" t="t" r="r" b="b"/>
              <a:pathLst>
                <a:path w="15568294" h="9258300">
                  <a:moveTo>
                    <a:pt x="8329473" y="6494348"/>
                  </a:moveTo>
                  <a:lnTo>
                    <a:pt x="0" y="6494348"/>
                  </a:lnTo>
                  <a:lnTo>
                    <a:pt x="0" y="7983271"/>
                  </a:lnTo>
                  <a:lnTo>
                    <a:pt x="8329473" y="7983271"/>
                  </a:lnTo>
                  <a:lnTo>
                    <a:pt x="8329473" y="6494348"/>
                  </a:lnTo>
                  <a:close/>
                </a:path>
                <a:path w="15568294" h="9258300">
                  <a:moveTo>
                    <a:pt x="15567838" y="0"/>
                  </a:moveTo>
                  <a:lnTo>
                    <a:pt x="8720557" y="0"/>
                  </a:lnTo>
                  <a:lnTo>
                    <a:pt x="8720557" y="9258300"/>
                  </a:lnTo>
                  <a:lnTo>
                    <a:pt x="15567838" y="9258300"/>
                  </a:lnTo>
                  <a:lnTo>
                    <a:pt x="15567838" y="0"/>
                  </a:lnTo>
                  <a:close/>
                </a:path>
              </a:pathLst>
            </a:custGeom>
            <a:solidFill>
              <a:srgbClr val="293361">
                <a:alpha val="948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9441371" y="5445157"/>
              <a:ext cx="5429885" cy="0"/>
            </a:xfrm>
            <a:custGeom>
              <a:avLst/>
              <a:gdLst/>
              <a:ahLst/>
              <a:cxnLst/>
              <a:rect l="l" t="t" r="r" b="b"/>
              <a:pathLst>
                <a:path w="5429884">
                  <a:moveTo>
                    <a:pt x="0" y="0"/>
                  </a:moveTo>
                  <a:lnTo>
                    <a:pt x="5429265" y="0"/>
                  </a:lnTo>
                </a:path>
              </a:pathLst>
            </a:custGeom>
            <a:ln w="95249">
              <a:solidFill>
                <a:srgbClr val="F6D61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730847" y="995058"/>
              <a:ext cx="2305049" cy="1552574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1027381" y="1108035"/>
            <a:ext cx="3139440" cy="10223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240" dirty="0">
                <a:solidFill>
                  <a:srgbClr val="775C64"/>
                </a:solidFill>
                <a:latin typeface="Cambria"/>
                <a:cs typeface="Cambria"/>
              </a:rPr>
              <a:t>Halcyon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9550610" y="2357337"/>
            <a:ext cx="5841790" cy="2682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635" algn="ctr">
              <a:lnSpc>
                <a:spcPct val="116199"/>
              </a:lnSpc>
              <a:spcBef>
                <a:spcPts val="100"/>
              </a:spcBef>
            </a:pPr>
            <a:r>
              <a:rPr sz="5000" b="1" spc="55" dirty="0">
                <a:solidFill>
                  <a:srgbClr val="F6D616"/>
                </a:solidFill>
                <a:latin typeface="Roboto"/>
                <a:cs typeface="Roboto"/>
              </a:rPr>
              <a:t>AIRLINE </a:t>
            </a:r>
            <a:r>
              <a:rPr sz="5000" b="1" spc="60" dirty="0">
                <a:solidFill>
                  <a:srgbClr val="F6D616"/>
                </a:solidFill>
                <a:latin typeface="Roboto"/>
                <a:cs typeface="Roboto"/>
              </a:rPr>
              <a:t> </a:t>
            </a:r>
            <a:r>
              <a:rPr sz="5000" b="1" spc="65" dirty="0">
                <a:solidFill>
                  <a:srgbClr val="F6D616"/>
                </a:solidFill>
                <a:latin typeface="Roboto"/>
                <a:cs typeface="Roboto"/>
              </a:rPr>
              <a:t>CUSTOMER </a:t>
            </a:r>
            <a:r>
              <a:rPr sz="5000" b="1" spc="50" dirty="0">
                <a:solidFill>
                  <a:srgbClr val="F6D616"/>
                </a:solidFill>
                <a:latin typeface="Roboto"/>
                <a:cs typeface="Roboto"/>
              </a:rPr>
              <a:t>VALUE </a:t>
            </a:r>
            <a:r>
              <a:rPr sz="5000" b="1" spc="-1235" dirty="0">
                <a:solidFill>
                  <a:srgbClr val="F6D616"/>
                </a:solidFill>
                <a:latin typeface="Roboto"/>
                <a:cs typeface="Roboto"/>
              </a:rPr>
              <a:t> </a:t>
            </a:r>
            <a:r>
              <a:rPr sz="5000" b="1" spc="55" dirty="0">
                <a:solidFill>
                  <a:srgbClr val="F6D616"/>
                </a:solidFill>
                <a:latin typeface="Roboto"/>
                <a:cs typeface="Roboto"/>
              </a:rPr>
              <a:t>ANALYSIS</a:t>
            </a:r>
            <a:r>
              <a:rPr sz="5000" b="1" spc="80" dirty="0">
                <a:solidFill>
                  <a:srgbClr val="F6D616"/>
                </a:solidFill>
                <a:latin typeface="Roboto"/>
                <a:cs typeface="Roboto"/>
              </a:rPr>
              <a:t> </a:t>
            </a:r>
            <a:r>
              <a:rPr sz="5000" b="1" spc="105" dirty="0">
                <a:solidFill>
                  <a:srgbClr val="F6D616"/>
                </a:solidFill>
                <a:latin typeface="Roboto"/>
                <a:cs typeface="Roboto"/>
              </a:rPr>
              <a:t>CASE</a:t>
            </a:r>
            <a:endParaRPr sz="5000" dirty="0">
              <a:latin typeface="Roboto"/>
              <a:cs typeface="Roboto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438196" y="5809647"/>
            <a:ext cx="5182870" cy="24066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5700"/>
              </a:lnSpc>
              <a:spcBef>
                <a:spcPts val="100"/>
              </a:spcBef>
            </a:pPr>
            <a:r>
              <a:rPr sz="2700" spc="-25" dirty="0">
                <a:solidFill>
                  <a:srgbClr val="FFFFFF"/>
                </a:solidFill>
                <a:latin typeface="Roboto"/>
                <a:cs typeface="Roboto"/>
              </a:rPr>
              <a:t>This</a:t>
            </a:r>
            <a:r>
              <a:rPr sz="2700" spc="-1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700" spc="-20" dirty="0">
                <a:solidFill>
                  <a:srgbClr val="FFFFFF"/>
                </a:solidFill>
                <a:latin typeface="Roboto"/>
                <a:cs typeface="Roboto"/>
              </a:rPr>
              <a:t>project</a:t>
            </a:r>
            <a:r>
              <a:rPr sz="2700" spc="-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700" spc="-25" dirty="0">
                <a:solidFill>
                  <a:srgbClr val="FFFFFF"/>
                </a:solidFill>
                <a:latin typeface="Roboto"/>
                <a:cs typeface="Roboto"/>
              </a:rPr>
              <a:t>is</a:t>
            </a:r>
            <a:r>
              <a:rPr sz="2700" spc="-1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700" spc="-25" dirty="0">
                <a:solidFill>
                  <a:srgbClr val="FFFFFF"/>
                </a:solidFill>
                <a:latin typeface="Roboto"/>
                <a:cs typeface="Roboto"/>
              </a:rPr>
              <a:t>about</a:t>
            </a:r>
            <a:r>
              <a:rPr sz="2700" spc="-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700" spc="-20" dirty="0">
                <a:solidFill>
                  <a:srgbClr val="FFFFFF"/>
                </a:solidFill>
                <a:latin typeface="Roboto"/>
                <a:cs typeface="Roboto"/>
              </a:rPr>
              <a:t>determining </a:t>
            </a:r>
            <a:r>
              <a:rPr sz="2700" spc="-15" dirty="0">
                <a:solidFill>
                  <a:srgbClr val="FFFFFF"/>
                </a:solidFill>
                <a:latin typeface="Roboto"/>
                <a:cs typeface="Roboto"/>
              </a:rPr>
              <a:t> customer</a:t>
            </a:r>
            <a:r>
              <a:rPr sz="2700" spc="-1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700" spc="-20" dirty="0">
                <a:solidFill>
                  <a:srgbClr val="FFFFFF"/>
                </a:solidFill>
                <a:latin typeface="Roboto"/>
                <a:cs typeface="Roboto"/>
              </a:rPr>
              <a:t>clusters</a:t>
            </a:r>
            <a:r>
              <a:rPr sz="2700" spc="-1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700" spc="-35" dirty="0">
                <a:solidFill>
                  <a:srgbClr val="FFFFFF"/>
                </a:solidFill>
                <a:latin typeface="Roboto"/>
                <a:cs typeface="Roboto"/>
              </a:rPr>
              <a:t>in</a:t>
            </a:r>
            <a:r>
              <a:rPr sz="2700" spc="-1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700" spc="-20" dirty="0">
                <a:solidFill>
                  <a:srgbClr val="FFFFFF"/>
                </a:solidFill>
                <a:latin typeface="Roboto"/>
                <a:cs typeface="Roboto"/>
              </a:rPr>
              <a:t>the</a:t>
            </a:r>
            <a:r>
              <a:rPr sz="2700" spc="-1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700" spc="-20" dirty="0">
                <a:solidFill>
                  <a:srgbClr val="FFFFFF"/>
                </a:solidFill>
                <a:latin typeface="Roboto"/>
                <a:cs typeface="Roboto"/>
              </a:rPr>
              <a:t>flight </a:t>
            </a:r>
            <a:r>
              <a:rPr sz="2700" spc="-15" dirty="0">
                <a:solidFill>
                  <a:srgbClr val="FFFFFF"/>
                </a:solidFill>
                <a:latin typeface="Roboto"/>
                <a:cs typeface="Roboto"/>
              </a:rPr>
              <a:t> dataset,</a:t>
            </a:r>
            <a:r>
              <a:rPr sz="2700" spc="-1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700" spc="-30" dirty="0">
                <a:solidFill>
                  <a:srgbClr val="FFFFFF"/>
                </a:solidFill>
                <a:latin typeface="Roboto"/>
                <a:cs typeface="Roboto"/>
              </a:rPr>
              <a:t>which</a:t>
            </a:r>
            <a:r>
              <a:rPr sz="2700" spc="-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700" spc="-25" dirty="0">
                <a:solidFill>
                  <a:srgbClr val="FFFFFF"/>
                </a:solidFill>
                <a:latin typeface="Roboto"/>
                <a:cs typeface="Roboto"/>
              </a:rPr>
              <a:t>contains </a:t>
            </a:r>
            <a:r>
              <a:rPr sz="2700" spc="-2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700" spc="-15" dirty="0">
                <a:solidFill>
                  <a:srgbClr val="FFFFFF"/>
                </a:solidFill>
                <a:latin typeface="Roboto"/>
                <a:cs typeface="Roboto"/>
              </a:rPr>
              <a:t>information</a:t>
            </a:r>
            <a:r>
              <a:rPr sz="2700" spc="-1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700" spc="-25" dirty="0">
                <a:solidFill>
                  <a:srgbClr val="FFFFFF"/>
                </a:solidFill>
                <a:latin typeface="Roboto"/>
                <a:cs typeface="Roboto"/>
              </a:rPr>
              <a:t>about</a:t>
            </a:r>
            <a:r>
              <a:rPr sz="2700" spc="-1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700" spc="-20" dirty="0">
                <a:solidFill>
                  <a:srgbClr val="FFFFFF"/>
                </a:solidFill>
                <a:latin typeface="Roboto"/>
                <a:cs typeface="Roboto"/>
              </a:rPr>
              <a:t>flights</a:t>
            </a:r>
            <a:r>
              <a:rPr sz="2700" spc="-5" dirty="0">
                <a:solidFill>
                  <a:srgbClr val="FFFFFF"/>
                </a:solidFill>
                <a:latin typeface="Roboto"/>
                <a:cs typeface="Roboto"/>
              </a:rPr>
              <a:t> made</a:t>
            </a:r>
            <a:r>
              <a:rPr sz="2700" spc="-1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700" spc="-55" dirty="0">
                <a:solidFill>
                  <a:srgbClr val="FFFFFF"/>
                </a:solidFill>
                <a:latin typeface="Roboto"/>
                <a:cs typeface="Roboto"/>
              </a:rPr>
              <a:t>by </a:t>
            </a:r>
            <a:r>
              <a:rPr sz="2700" spc="-65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700" spc="-15" dirty="0">
                <a:solidFill>
                  <a:srgbClr val="FFFFFF"/>
                </a:solidFill>
                <a:latin typeface="Roboto"/>
                <a:cs typeface="Roboto"/>
              </a:rPr>
              <a:t>customers.</a:t>
            </a:r>
            <a:endParaRPr sz="2700" dirty="0">
              <a:latin typeface="Roboto"/>
              <a:cs typeface="Roboto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0" y="6845110"/>
            <a:ext cx="8490967" cy="1321516"/>
          </a:xfrm>
          <a:prstGeom prst="rect">
            <a:avLst/>
          </a:prstGeom>
        </p:spPr>
        <p:txBody>
          <a:bodyPr vert="horz" wrap="square" lIns="0" tIns="216535" rIns="0" bIns="0" rtlCol="0">
            <a:spAutoFit/>
          </a:bodyPr>
          <a:lstStyle/>
          <a:p>
            <a:pPr marL="24130">
              <a:lnSpc>
                <a:spcPct val="100000"/>
              </a:lnSpc>
              <a:spcBef>
                <a:spcPts val="1705"/>
              </a:spcBef>
            </a:pPr>
            <a:r>
              <a:rPr sz="3000" b="1" spc="35" dirty="0">
                <a:solidFill>
                  <a:srgbClr val="F6D616"/>
                </a:solidFill>
                <a:latin typeface="Roboto"/>
                <a:cs typeface="Roboto"/>
              </a:rPr>
              <a:t>TEAMS</a:t>
            </a:r>
            <a:r>
              <a:rPr sz="3000" b="1" spc="50" dirty="0">
                <a:solidFill>
                  <a:srgbClr val="F6D616"/>
                </a:solidFill>
                <a:latin typeface="Roboto"/>
                <a:cs typeface="Roboto"/>
              </a:rPr>
              <a:t> </a:t>
            </a:r>
            <a:r>
              <a:rPr sz="3000" b="1" spc="35" dirty="0">
                <a:solidFill>
                  <a:srgbClr val="F6D616"/>
                </a:solidFill>
                <a:latin typeface="Roboto"/>
                <a:cs typeface="Roboto"/>
              </a:rPr>
              <a:t>DATA</a:t>
            </a:r>
            <a:r>
              <a:rPr sz="3000" b="1" spc="55" dirty="0">
                <a:solidFill>
                  <a:srgbClr val="F6D616"/>
                </a:solidFill>
                <a:latin typeface="Roboto"/>
                <a:cs typeface="Roboto"/>
              </a:rPr>
              <a:t> </a:t>
            </a:r>
            <a:r>
              <a:rPr sz="3000" b="1" spc="45" dirty="0">
                <a:solidFill>
                  <a:srgbClr val="F6D616"/>
                </a:solidFill>
                <a:latin typeface="Roboto"/>
                <a:cs typeface="Roboto"/>
              </a:rPr>
              <a:t>SCIENCE</a:t>
            </a:r>
            <a:endParaRPr sz="3000" b="1" dirty="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  <a:spcBef>
                <a:spcPts val="1425"/>
              </a:spcBef>
            </a:pPr>
            <a:r>
              <a:rPr sz="3000" b="1" i="1" spc="140" dirty="0">
                <a:solidFill>
                  <a:srgbClr val="FFFFFF"/>
                </a:solidFill>
                <a:latin typeface="Roboto Cn"/>
                <a:cs typeface="Roboto Cn"/>
              </a:rPr>
              <a:t>Jesslyn,</a:t>
            </a:r>
            <a:r>
              <a:rPr sz="3000" b="1" i="1" spc="70" dirty="0">
                <a:solidFill>
                  <a:srgbClr val="FFFFFF"/>
                </a:solidFill>
                <a:latin typeface="Roboto Cn"/>
                <a:cs typeface="Roboto Cn"/>
              </a:rPr>
              <a:t> </a:t>
            </a:r>
            <a:r>
              <a:rPr sz="3000" b="1" i="1" spc="130" dirty="0">
                <a:solidFill>
                  <a:srgbClr val="FFFFFF"/>
                </a:solidFill>
                <a:latin typeface="Roboto Cn"/>
                <a:cs typeface="Roboto Cn"/>
              </a:rPr>
              <a:t>Aditya,</a:t>
            </a:r>
            <a:r>
              <a:rPr sz="3000" b="1" i="1" spc="70" dirty="0">
                <a:solidFill>
                  <a:srgbClr val="FFFFFF"/>
                </a:solidFill>
                <a:latin typeface="Roboto Cn"/>
                <a:cs typeface="Roboto Cn"/>
              </a:rPr>
              <a:t> </a:t>
            </a:r>
            <a:r>
              <a:rPr sz="3000" b="1" i="1" spc="160" dirty="0">
                <a:solidFill>
                  <a:srgbClr val="FFFFFF"/>
                </a:solidFill>
                <a:latin typeface="Roboto Cn"/>
                <a:cs typeface="Roboto Cn"/>
              </a:rPr>
              <a:t>Ann,</a:t>
            </a:r>
            <a:r>
              <a:rPr sz="3000" b="1" i="1" spc="75" dirty="0">
                <a:solidFill>
                  <a:srgbClr val="FFFFFF"/>
                </a:solidFill>
                <a:latin typeface="Roboto Cn"/>
                <a:cs typeface="Roboto Cn"/>
              </a:rPr>
              <a:t> </a:t>
            </a:r>
            <a:r>
              <a:rPr sz="3000" b="1" i="1" spc="155" dirty="0">
                <a:solidFill>
                  <a:srgbClr val="FFFFFF"/>
                </a:solidFill>
                <a:latin typeface="Roboto Cn"/>
                <a:cs typeface="Roboto Cn"/>
              </a:rPr>
              <a:t>Zaqy,</a:t>
            </a:r>
            <a:r>
              <a:rPr sz="3000" b="1" i="1" spc="70" dirty="0">
                <a:solidFill>
                  <a:srgbClr val="FFFFFF"/>
                </a:solidFill>
                <a:latin typeface="Roboto Cn"/>
                <a:cs typeface="Roboto Cn"/>
              </a:rPr>
              <a:t> </a:t>
            </a:r>
            <a:r>
              <a:rPr sz="3000" b="1" i="1" spc="110" dirty="0">
                <a:solidFill>
                  <a:srgbClr val="FFFFFF"/>
                </a:solidFill>
                <a:latin typeface="Roboto Cn"/>
                <a:cs typeface="Roboto Cn"/>
              </a:rPr>
              <a:t>Lhutfia,</a:t>
            </a:r>
            <a:r>
              <a:rPr sz="3000" b="1" i="1" spc="70" dirty="0">
                <a:solidFill>
                  <a:srgbClr val="FFFFFF"/>
                </a:solidFill>
                <a:latin typeface="Roboto Cn"/>
                <a:cs typeface="Roboto Cn"/>
              </a:rPr>
              <a:t> </a:t>
            </a:r>
            <a:r>
              <a:rPr sz="3000" b="1" i="1" spc="160" dirty="0">
                <a:solidFill>
                  <a:srgbClr val="FFFFFF"/>
                </a:solidFill>
                <a:latin typeface="Roboto Cn"/>
                <a:cs typeface="Roboto Cn"/>
              </a:rPr>
              <a:t>Triagi</a:t>
            </a:r>
            <a:endParaRPr sz="3000" dirty="0">
              <a:latin typeface="Roboto Cn"/>
              <a:cs typeface="Roboto C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293361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6" name="object 16"/>
          <p:cNvGrpSpPr/>
          <p:nvPr/>
        </p:nvGrpSpPr>
        <p:grpSpPr>
          <a:xfrm>
            <a:off x="1931938" y="683607"/>
            <a:ext cx="5362575" cy="4231293"/>
            <a:chOff x="454950" y="5938245"/>
            <a:chExt cx="5362575" cy="3813175"/>
          </a:xfrm>
        </p:grpSpPr>
        <p:sp>
          <p:nvSpPr>
            <p:cNvPr id="17" name="object 17"/>
            <p:cNvSpPr/>
            <p:nvPr/>
          </p:nvSpPr>
          <p:spPr>
            <a:xfrm>
              <a:off x="574694" y="7101444"/>
              <a:ext cx="5243195" cy="2649855"/>
            </a:xfrm>
            <a:custGeom>
              <a:avLst/>
              <a:gdLst/>
              <a:ahLst/>
              <a:cxnLst/>
              <a:rect l="l" t="t" r="r" b="b"/>
              <a:pathLst>
                <a:path w="5243195" h="2649854">
                  <a:moveTo>
                    <a:pt x="4756915" y="2649843"/>
                  </a:moveTo>
                  <a:lnTo>
                    <a:pt x="485774" y="2649843"/>
                  </a:lnTo>
                  <a:lnTo>
                    <a:pt x="437762" y="2647466"/>
                  </a:lnTo>
                  <a:lnTo>
                    <a:pt x="390562" y="2640422"/>
                  </a:lnTo>
                  <a:lnTo>
                    <a:pt x="344494" y="2628845"/>
                  </a:lnTo>
                  <a:lnTo>
                    <a:pt x="299876" y="2612865"/>
                  </a:lnTo>
                  <a:lnTo>
                    <a:pt x="257028" y="2592615"/>
                  </a:lnTo>
                  <a:lnTo>
                    <a:pt x="216266" y="2568226"/>
                  </a:lnTo>
                  <a:lnTo>
                    <a:pt x="177911" y="2539831"/>
                  </a:lnTo>
                  <a:lnTo>
                    <a:pt x="142280" y="2507562"/>
                  </a:lnTo>
                  <a:lnTo>
                    <a:pt x="110010" y="2471931"/>
                  </a:lnTo>
                  <a:lnTo>
                    <a:pt x="81615" y="2433576"/>
                  </a:lnTo>
                  <a:lnTo>
                    <a:pt x="57227" y="2392814"/>
                  </a:lnTo>
                  <a:lnTo>
                    <a:pt x="36977" y="2349965"/>
                  </a:lnTo>
                  <a:lnTo>
                    <a:pt x="20997" y="2305348"/>
                  </a:lnTo>
                  <a:lnTo>
                    <a:pt x="9420" y="2259280"/>
                  </a:lnTo>
                  <a:lnTo>
                    <a:pt x="2377" y="2212080"/>
                  </a:lnTo>
                  <a:lnTo>
                    <a:pt x="0" y="2164068"/>
                  </a:lnTo>
                  <a:lnTo>
                    <a:pt x="0" y="485774"/>
                  </a:lnTo>
                  <a:lnTo>
                    <a:pt x="2377" y="437762"/>
                  </a:lnTo>
                  <a:lnTo>
                    <a:pt x="9420" y="390562"/>
                  </a:lnTo>
                  <a:lnTo>
                    <a:pt x="20997" y="344494"/>
                  </a:lnTo>
                  <a:lnTo>
                    <a:pt x="36977" y="299876"/>
                  </a:lnTo>
                  <a:lnTo>
                    <a:pt x="57227" y="257028"/>
                  </a:lnTo>
                  <a:lnTo>
                    <a:pt x="81615" y="216266"/>
                  </a:lnTo>
                  <a:lnTo>
                    <a:pt x="110010" y="177911"/>
                  </a:lnTo>
                  <a:lnTo>
                    <a:pt x="142280" y="142280"/>
                  </a:lnTo>
                  <a:lnTo>
                    <a:pt x="177911" y="110010"/>
                  </a:lnTo>
                  <a:lnTo>
                    <a:pt x="216266" y="81616"/>
                  </a:lnTo>
                  <a:lnTo>
                    <a:pt x="257028" y="57227"/>
                  </a:lnTo>
                  <a:lnTo>
                    <a:pt x="299876" y="36977"/>
                  </a:lnTo>
                  <a:lnTo>
                    <a:pt x="344494" y="20997"/>
                  </a:lnTo>
                  <a:lnTo>
                    <a:pt x="390562" y="9420"/>
                  </a:lnTo>
                  <a:lnTo>
                    <a:pt x="437762" y="2377"/>
                  </a:lnTo>
                  <a:lnTo>
                    <a:pt x="485774" y="0"/>
                  </a:lnTo>
                  <a:lnTo>
                    <a:pt x="4756915" y="0"/>
                  </a:lnTo>
                  <a:lnTo>
                    <a:pt x="4804927" y="2377"/>
                  </a:lnTo>
                  <a:lnTo>
                    <a:pt x="4852127" y="9420"/>
                  </a:lnTo>
                  <a:lnTo>
                    <a:pt x="4898195" y="20997"/>
                  </a:lnTo>
                  <a:lnTo>
                    <a:pt x="4942812" y="36977"/>
                  </a:lnTo>
                  <a:lnTo>
                    <a:pt x="4985661" y="57227"/>
                  </a:lnTo>
                  <a:lnTo>
                    <a:pt x="5026422" y="81616"/>
                  </a:lnTo>
                  <a:lnTo>
                    <a:pt x="5064778" y="110010"/>
                  </a:lnTo>
                  <a:lnTo>
                    <a:pt x="5100409" y="142280"/>
                  </a:lnTo>
                  <a:lnTo>
                    <a:pt x="5132678" y="177911"/>
                  </a:lnTo>
                  <a:lnTo>
                    <a:pt x="5161073" y="216266"/>
                  </a:lnTo>
                  <a:lnTo>
                    <a:pt x="5185462" y="257028"/>
                  </a:lnTo>
                  <a:lnTo>
                    <a:pt x="5205712" y="299876"/>
                  </a:lnTo>
                  <a:lnTo>
                    <a:pt x="5221692" y="344494"/>
                  </a:lnTo>
                  <a:lnTo>
                    <a:pt x="5233269" y="390562"/>
                  </a:lnTo>
                  <a:lnTo>
                    <a:pt x="5240312" y="437762"/>
                  </a:lnTo>
                  <a:lnTo>
                    <a:pt x="5242690" y="485774"/>
                  </a:lnTo>
                  <a:lnTo>
                    <a:pt x="5242690" y="2164068"/>
                  </a:lnTo>
                  <a:lnTo>
                    <a:pt x="5240312" y="2212080"/>
                  </a:lnTo>
                  <a:lnTo>
                    <a:pt x="5233269" y="2259280"/>
                  </a:lnTo>
                  <a:lnTo>
                    <a:pt x="5221692" y="2305348"/>
                  </a:lnTo>
                  <a:lnTo>
                    <a:pt x="5205712" y="2349965"/>
                  </a:lnTo>
                  <a:lnTo>
                    <a:pt x="5185462" y="2392814"/>
                  </a:lnTo>
                  <a:lnTo>
                    <a:pt x="5161073" y="2433576"/>
                  </a:lnTo>
                  <a:lnTo>
                    <a:pt x="5132678" y="2471931"/>
                  </a:lnTo>
                  <a:lnTo>
                    <a:pt x="5100409" y="2507562"/>
                  </a:lnTo>
                  <a:lnTo>
                    <a:pt x="5064778" y="2539831"/>
                  </a:lnTo>
                  <a:lnTo>
                    <a:pt x="5026422" y="2568226"/>
                  </a:lnTo>
                  <a:lnTo>
                    <a:pt x="4985661" y="2592615"/>
                  </a:lnTo>
                  <a:lnTo>
                    <a:pt x="4942812" y="2612865"/>
                  </a:lnTo>
                  <a:lnTo>
                    <a:pt x="4898195" y="2628845"/>
                  </a:lnTo>
                  <a:lnTo>
                    <a:pt x="4852127" y="2640422"/>
                  </a:lnTo>
                  <a:lnTo>
                    <a:pt x="4804927" y="2647466"/>
                  </a:lnTo>
                  <a:lnTo>
                    <a:pt x="4756915" y="2649843"/>
                  </a:lnTo>
                  <a:close/>
                </a:path>
              </a:pathLst>
            </a:custGeom>
            <a:solidFill>
              <a:srgbClr val="050E2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454939" y="5938252"/>
              <a:ext cx="5243195" cy="3660775"/>
            </a:xfrm>
            <a:custGeom>
              <a:avLst/>
              <a:gdLst/>
              <a:ahLst/>
              <a:cxnLst/>
              <a:rect l="l" t="t" r="r" b="b"/>
              <a:pathLst>
                <a:path w="5243195" h="3660775">
                  <a:moveTo>
                    <a:pt x="5242699" y="1496352"/>
                  </a:moveTo>
                  <a:lnTo>
                    <a:pt x="5240312" y="1448333"/>
                  </a:lnTo>
                  <a:lnTo>
                    <a:pt x="5233276" y="1401140"/>
                  </a:lnTo>
                  <a:lnTo>
                    <a:pt x="5221694" y="1355077"/>
                  </a:lnTo>
                  <a:lnTo>
                    <a:pt x="5205717" y="1310449"/>
                  </a:lnTo>
                  <a:lnTo>
                    <a:pt x="5185461" y="1267599"/>
                  </a:lnTo>
                  <a:lnTo>
                    <a:pt x="5161077" y="1226845"/>
                  </a:lnTo>
                  <a:lnTo>
                    <a:pt x="5132679" y="1188491"/>
                  </a:lnTo>
                  <a:lnTo>
                    <a:pt x="5100409" y="1152855"/>
                  </a:lnTo>
                  <a:lnTo>
                    <a:pt x="5064785" y="1120584"/>
                  </a:lnTo>
                  <a:lnTo>
                    <a:pt x="5026431" y="1092187"/>
                  </a:lnTo>
                  <a:lnTo>
                    <a:pt x="4985664" y="1067803"/>
                  </a:lnTo>
                  <a:lnTo>
                    <a:pt x="4942814" y="1047559"/>
                  </a:lnTo>
                  <a:lnTo>
                    <a:pt x="4898199" y="1031570"/>
                  </a:lnTo>
                  <a:lnTo>
                    <a:pt x="4852136" y="1020000"/>
                  </a:lnTo>
                  <a:lnTo>
                    <a:pt x="4804930" y="1012952"/>
                  </a:lnTo>
                  <a:lnTo>
                    <a:pt x="4756924" y="1010577"/>
                  </a:lnTo>
                  <a:lnTo>
                    <a:pt x="3365716" y="1010577"/>
                  </a:lnTo>
                  <a:lnTo>
                    <a:pt x="3376104" y="972781"/>
                  </a:lnTo>
                  <a:lnTo>
                    <a:pt x="3385743" y="927417"/>
                  </a:lnTo>
                  <a:lnTo>
                    <a:pt x="3392716" y="881126"/>
                  </a:lnTo>
                  <a:lnTo>
                    <a:pt x="3396970" y="833996"/>
                  </a:lnTo>
                  <a:lnTo>
                    <a:pt x="3398405" y="786117"/>
                  </a:lnTo>
                  <a:lnTo>
                    <a:pt x="3396970" y="738225"/>
                  </a:lnTo>
                  <a:lnTo>
                    <a:pt x="3392716" y="691095"/>
                  </a:lnTo>
                  <a:lnTo>
                    <a:pt x="3385743" y="644804"/>
                  </a:lnTo>
                  <a:lnTo>
                    <a:pt x="3376104" y="599440"/>
                  </a:lnTo>
                  <a:lnTo>
                    <a:pt x="3363912" y="555078"/>
                  </a:lnTo>
                  <a:lnTo>
                    <a:pt x="3349218" y="511810"/>
                  </a:lnTo>
                  <a:lnTo>
                    <a:pt x="3332137" y="469709"/>
                  </a:lnTo>
                  <a:lnTo>
                    <a:pt x="3312718" y="428866"/>
                  </a:lnTo>
                  <a:lnTo>
                    <a:pt x="3291078" y="389343"/>
                  </a:lnTo>
                  <a:lnTo>
                    <a:pt x="3267265" y="351243"/>
                  </a:lnTo>
                  <a:lnTo>
                    <a:pt x="3241395" y="314642"/>
                  </a:lnTo>
                  <a:lnTo>
                    <a:pt x="3213519" y="279628"/>
                  </a:lnTo>
                  <a:lnTo>
                    <a:pt x="3183737" y="246278"/>
                  </a:lnTo>
                  <a:lnTo>
                    <a:pt x="3152127" y="214668"/>
                  </a:lnTo>
                  <a:lnTo>
                    <a:pt x="3118777" y="184886"/>
                  </a:lnTo>
                  <a:lnTo>
                    <a:pt x="3083750" y="157010"/>
                  </a:lnTo>
                  <a:lnTo>
                    <a:pt x="3047149" y="131127"/>
                  </a:lnTo>
                  <a:lnTo>
                    <a:pt x="3009049" y="107327"/>
                  </a:lnTo>
                  <a:lnTo>
                    <a:pt x="2969539" y="85674"/>
                  </a:lnTo>
                  <a:lnTo>
                    <a:pt x="2928696" y="66268"/>
                  </a:lnTo>
                  <a:lnTo>
                    <a:pt x="2886583" y="49174"/>
                  </a:lnTo>
                  <a:lnTo>
                    <a:pt x="2843314" y="34493"/>
                  </a:lnTo>
                  <a:lnTo>
                    <a:pt x="2798953" y="22301"/>
                  </a:lnTo>
                  <a:lnTo>
                    <a:pt x="2753588" y="12661"/>
                  </a:lnTo>
                  <a:lnTo>
                    <a:pt x="2707309" y="5676"/>
                  </a:lnTo>
                  <a:lnTo>
                    <a:pt x="2660180" y="1435"/>
                  </a:lnTo>
                  <a:lnTo>
                    <a:pt x="2612288" y="0"/>
                  </a:lnTo>
                  <a:lnTo>
                    <a:pt x="2564396" y="1435"/>
                  </a:lnTo>
                  <a:lnTo>
                    <a:pt x="2517267" y="5676"/>
                  </a:lnTo>
                  <a:lnTo>
                    <a:pt x="2470988" y="12661"/>
                  </a:lnTo>
                  <a:lnTo>
                    <a:pt x="2425623" y="22301"/>
                  </a:lnTo>
                  <a:lnTo>
                    <a:pt x="2381262" y="34493"/>
                  </a:lnTo>
                  <a:lnTo>
                    <a:pt x="2337981" y="49174"/>
                  </a:lnTo>
                  <a:lnTo>
                    <a:pt x="2295880" y="66268"/>
                  </a:lnTo>
                  <a:lnTo>
                    <a:pt x="2255037" y="85674"/>
                  </a:lnTo>
                  <a:lnTo>
                    <a:pt x="2215515" y="107327"/>
                  </a:lnTo>
                  <a:lnTo>
                    <a:pt x="2177427" y="131127"/>
                  </a:lnTo>
                  <a:lnTo>
                    <a:pt x="2140826" y="157010"/>
                  </a:lnTo>
                  <a:lnTo>
                    <a:pt x="2105799" y="184886"/>
                  </a:lnTo>
                  <a:lnTo>
                    <a:pt x="2072449" y="214668"/>
                  </a:lnTo>
                  <a:lnTo>
                    <a:pt x="2040839" y="246278"/>
                  </a:lnTo>
                  <a:lnTo>
                    <a:pt x="2011057" y="279628"/>
                  </a:lnTo>
                  <a:lnTo>
                    <a:pt x="1983181" y="314642"/>
                  </a:lnTo>
                  <a:lnTo>
                    <a:pt x="1957311" y="351243"/>
                  </a:lnTo>
                  <a:lnTo>
                    <a:pt x="1933498" y="389343"/>
                  </a:lnTo>
                  <a:lnTo>
                    <a:pt x="1911858" y="428866"/>
                  </a:lnTo>
                  <a:lnTo>
                    <a:pt x="1892439" y="469709"/>
                  </a:lnTo>
                  <a:lnTo>
                    <a:pt x="1875358" y="511810"/>
                  </a:lnTo>
                  <a:lnTo>
                    <a:pt x="1860664" y="555078"/>
                  </a:lnTo>
                  <a:lnTo>
                    <a:pt x="1848472" y="599440"/>
                  </a:lnTo>
                  <a:lnTo>
                    <a:pt x="1838833" y="644804"/>
                  </a:lnTo>
                  <a:lnTo>
                    <a:pt x="1831860" y="691095"/>
                  </a:lnTo>
                  <a:lnTo>
                    <a:pt x="1827606" y="738225"/>
                  </a:lnTo>
                  <a:lnTo>
                    <a:pt x="1826171" y="786104"/>
                  </a:lnTo>
                  <a:lnTo>
                    <a:pt x="1827606" y="833996"/>
                  </a:lnTo>
                  <a:lnTo>
                    <a:pt x="1831860" y="881126"/>
                  </a:lnTo>
                  <a:lnTo>
                    <a:pt x="1838833" y="927417"/>
                  </a:lnTo>
                  <a:lnTo>
                    <a:pt x="1848472" y="972781"/>
                  </a:lnTo>
                  <a:lnTo>
                    <a:pt x="1858848" y="1010577"/>
                  </a:lnTo>
                  <a:lnTo>
                    <a:pt x="485775" y="1010577"/>
                  </a:lnTo>
                  <a:lnTo>
                    <a:pt x="437769" y="1012952"/>
                  </a:lnTo>
                  <a:lnTo>
                    <a:pt x="390563" y="1020000"/>
                  </a:lnTo>
                  <a:lnTo>
                    <a:pt x="344500" y="1031570"/>
                  </a:lnTo>
                  <a:lnTo>
                    <a:pt x="299885" y="1047559"/>
                  </a:lnTo>
                  <a:lnTo>
                    <a:pt x="257035" y="1067803"/>
                  </a:lnTo>
                  <a:lnTo>
                    <a:pt x="216268" y="1092187"/>
                  </a:lnTo>
                  <a:lnTo>
                    <a:pt x="177914" y="1120584"/>
                  </a:lnTo>
                  <a:lnTo>
                    <a:pt x="142290" y="1152855"/>
                  </a:lnTo>
                  <a:lnTo>
                    <a:pt x="110020" y="1188491"/>
                  </a:lnTo>
                  <a:lnTo>
                    <a:pt x="81622" y="1226845"/>
                  </a:lnTo>
                  <a:lnTo>
                    <a:pt x="57226" y="1267599"/>
                  </a:lnTo>
                  <a:lnTo>
                    <a:pt x="36982" y="1310449"/>
                  </a:lnTo>
                  <a:lnTo>
                    <a:pt x="21005" y="1355077"/>
                  </a:lnTo>
                  <a:lnTo>
                    <a:pt x="9423" y="1401140"/>
                  </a:lnTo>
                  <a:lnTo>
                    <a:pt x="2387" y="1448333"/>
                  </a:lnTo>
                  <a:lnTo>
                    <a:pt x="0" y="1496352"/>
                  </a:lnTo>
                  <a:lnTo>
                    <a:pt x="0" y="3174644"/>
                  </a:lnTo>
                  <a:lnTo>
                    <a:pt x="2387" y="3222663"/>
                  </a:lnTo>
                  <a:lnTo>
                    <a:pt x="9423" y="3269856"/>
                  </a:lnTo>
                  <a:lnTo>
                    <a:pt x="21005" y="3315919"/>
                  </a:lnTo>
                  <a:lnTo>
                    <a:pt x="36982" y="3360547"/>
                  </a:lnTo>
                  <a:lnTo>
                    <a:pt x="57226" y="3403396"/>
                  </a:lnTo>
                  <a:lnTo>
                    <a:pt x="81622" y="3444151"/>
                  </a:lnTo>
                  <a:lnTo>
                    <a:pt x="110020" y="3482505"/>
                  </a:lnTo>
                  <a:lnTo>
                    <a:pt x="142290" y="3518141"/>
                  </a:lnTo>
                  <a:lnTo>
                    <a:pt x="177914" y="3550412"/>
                  </a:lnTo>
                  <a:lnTo>
                    <a:pt x="216268" y="3578809"/>
                  </a:lnTo>
                  <a:lnTo>
                    <a:pt x="257035" y="3603193"/>
                  </a:lnTo>
                  <a:lnTo>
                    <a:pt x="299885" y="3623437"/>
                  </a:lnTo>
                  <a:lnTo>
                    <a:pt x="344500" y="3639426"/>
                  </a:lnTo>
                  <a:lnTo>
                    <a:pt x="390563" y="3650996"/>
                  </a:lnTo>
                  <a:lnTo>
                    <a:pt x="437769" y="3658044"/>
                  </a:lnTo>
                  <a:lnTo>
                    <a:pt x="485775" y="3660419"/>
                  </a:lnTo>
                  <a:lnTo>
                    <a:pt x="4756924" y="3660419"/>
                  </a:lnTo>
                  <a:lnTo>
                    <a:pt x="4804930" y="3658044"/>
                  </a:lnTo>
                  <a:lnTo>
                    <a:pt x="4852136" y="3650996"/>
                  </a:lnTo>
                  <a:lnTo>
                    <a:pt x="4898199" y="3639426"/>
                  </a:lnTo>
                  <a:lnTo>
                    <a:pt x="4942814" y="3623437"/>
                  </a:lnTo>
                  <a:lnTo>
                    <a:pt x="4985664" y="3603193"/>
                  </a:lnTo>
                  <a:lnTo>
                    <a:pt x="5026431" y="3578809"/>
                  </a:lnTo>
                  <a:lnTo>
                    <a:pt x="5064785" y="3550412"/>
                  </a:lnTo>
                  <a:lnTo>
                    <a:pt x="5100409" y="3518141"/>
                  </a:lnTo>
                  <a:lnTo>
                    <a:pt x="5132679" y="3482505"/>
                  </a:lnTo>
                  <a:lnTo>
                    <a:pt x="5161077" y="3444151"/>
                  </a:lnTo>
                  <a:lnTo>
                    <a:pt x="5185461" y="3403396"/>
                  </a:lnTo>
                  <a:lnTo>
                    <a:pt x="5205717" y="3360547"/>
                  </a:lnTo>
                  <a:lnTo>
                    <a:pt x="5221694" y="3315919"/>
                  </a:lnTo>
                  <a:lnTo>
                    <a:pt x="5233276" y="3269856"/>
                  </a:lnTo>
                  <a:lnTo>
                    <a:pt x="5240312" y="3222663"/>
                  </a:lnTo>
                  <a:lnTo>
                    <a:pt x="5242699" y="3174644"/>
                  </a:lnTo>
                  <a:lnTo>
                    <a:pt x="5242699" y="1496352"/>
                  </a:lnTo>
                  <a:close/>
                </a:path>
              </a:pathLst>
            </a:custGeom>
            <a:solidFill>
              <a:srgbClr val="1D23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505585" y="6162734"/>
              <a:ext cx="1123315" cy="1123315"/>
            </a:xfrm>
            <a:custGeom>
              <a:avLst/>
              <a:gdLst/>
              <a:ahLst/>
              <a:cxnLst/>
              <a:rect l="l" t="t" r="r" b="b"/>
              <a:pathLst>
                <a:path w="1123314" h="1123315">
                  <a:moveTo>
                    <a:pt x="561653" y="1123298"/>
                  </a:moveTo>
                  <a:lnTo>
                    <a:pt x="513187" y="1121236"/>
                  </a:lnTo>
                  <a:lnTo>
                    <a:pt x="465871" y="1115164"/>
                  </a:lnTo>
                  <a:lnTo>
                    <a:pt x="419867" y="1105249"/>
                  </a:lnTo>
                  <a:lnTo>
                    <a:pt x="375346" y="1091661"/>
                  </a:lnTo>
                  <a:lnTo>
                    <a:pt x="332475" y="1074568"/>
                  </a:lnTo>
                  <a:lnTo>
                    <a:pt x="291424" y="1054138"/>
                  </a:lnTo>
                  <a:lnTo>
                    <a:pt x="252360" y="1030541"/>
                  </a:lnTo>
                  <a:lnTo>
                    <a:pt x="215452" y="1003944"/>
                  </a:lnTo>
                  <a:lnTo>
                    <a:pt x="180869" y="974517"/>
                  </a:lnTo>
                  <a:lnTo>
                    <a:pt x="148780" y="942428"/>
                  </a:lnTo>
                  <a:lnTo>
                    <a:pt x="119353" y="907845"/>
                  </a:lnTo>
                  <a:lnTo>
                    <a:pt x="92756" y="870937"/>
                  </a:lnTo>
                  <a:lnTo>
                    <a:pt x="69159" y="831873"/>
                  </a:lnTo>
                  <a:lnTo>
                    <a:pt x="48729" y="790822"/>
                  </a:lnTo>
                  <a:lnTo>
                    <a:pt x="31636" y="747951"/>
                  </a:lnTo>
                  <a:lnTo>
                    <a:pt x="18048" y="703430"/>
                  </a:lnTo>
                  <a:lnTo>
                    <a:pt x="8133" y="657427"/>
                  </a:lnTo>
                  <a:lnTo>
                    <a:pt x="2061" y="610110"/>
                  </a:lnTo>
                  <a:lnTo>
                    <a:pt x="0" y="561649"/>
                  </a:lnTo>
                  <a:lnTo>
                    <a:pt x="2061" y="513187"/>
                  </a:lnTo>
                  <a:lnTo>
                    <a:pt x="8133" y="465871"/>
                  </a:lnTo>
                  <a:lnTo>
                    <a:pt x="18048" y="419868"/>
                  </a:lnTo>
                  <a:lnTo>
                    <a:pt x="31636" y="375346"/>
                  </a:lnTo>
                  <a:lnTo>
                    <a:pt x="48729" y="332476"/>
                  </a:lnTo>
                  <a:lnTo>
                    <a:pt x="69159" y="291424"/>
                  </a:lnTo>
                  <a:lnTo>
                    <a:pt x="92756" y="252360"/>
                  </a:lnTo>
                  <a:lnTo>
                    <a:pt x="119353" y="215452"/>
                  </a:lnTo>
                  <a:lnTo>
                    <a:pt x="148780" y="180869"/>
                  </a:lnTo>
                  <a:lnTo>
                    <a:pt x="180869" y="148780"/>
                  </a:lnTo>
                  <a:lnTo>
                    <a:pt x="215452" y="119353"/>
                  </a:lnTo>
                  <a:lnTo>
                    <a:pt x="252360" y="92756"/>
                  </a:lnTo>
                  <a:lnTo>
                    <a:pt x="291424" y="69159"/>
                  </a:lnTo>
                  <a:lnTo>
                    <a:pt x="332475" y="48729"/>
                  </a:lnTo>
                  <a:lnTo>
                    <a:pt x="375346" y="31636"/>
                  </a:lnTo>
                  <a:lnTo>
                    <a:pt x="419867" y="18048"/>
                  </a:lnTo>
                  <a:lnTo>
                    <a:pt x="465871" y="8133"/>
                  </a:lnTo>
                  <a:lnTo>
                    <a:pt x="513187" y="2061"/>
                  </a:lnTo>
                  <a:lnTo>
                    <a:pt x="561648" y="0"/>
                  </a:lnTo>
                  <a:lnTo>
                    <a:pt x="610109" y="2061"/>
                  </a:lnTo>
                  <a:lnTo>
                    <a:pt x="657426" y="8133"/>
                  </a:lnTo>
                  <a:lnTo>
                    <a:pt x="703429" y="18048"/>
                  </a:lnTo>
                  <a:lnTo>
                    <a:pt x="747950" y="31636"/>
                  </a:lnTo>
                  <a:lnTo>
                    <a:pt x="790821" y="48729"/>
                  </a:lnTo>
                  <a:lnTo>
                    <a:pt x="831873" y="69159"/>
                  </a:lnTo>
                  <a:lnTo>
                    <a:pt x="870937" y="92756"/>
                  </a:lnTo>
                  <a:lnTo>
                    <a:pt x="907844" y="119353"/>
                  </a:lnTo>
                  <a:lnTo>
                    <a:pt x="942427" y="148780"/>
                  </a:lnTo>
                  <a:lnTo>
                    <a:pt x="974517" y="180869"/>
                  </a:lnTo>
                  <a:lnTo>
                    <a:pt x="1003944" y="215452"/>
                  </a:lnTo>
                  <a:lnTo>
                    <a:pt x="1030540" y="252360"/>
                  </a:lnTo>
                  <a:lnTo>
                    <a:pt x="1054138" y="291424"/>
                  </a:lnTo>
                  <a:lnTo>
                    <a:pt x="1074567" y="332476"/>
                  </a:lnTo>
                  <a:lnTo>
                    <a:pt x="1091661" y="375346"/>
                  </a:lnTo>
                  <a:lnTo>
                    <a:pt x="1105249" y="419868"/>
                  </a:lnTo>
                  <a:lnTo>
                    <a:pt x="1115163" y="465871"/>
                  </a:lnTo>
                  <a:lnTo>
                    <a:pt x="1121236" y="513187"/>
                  </a:lnTo>
                  <a:lnTo>
                    <a:pt x="1123297" y="561652"/>
                  </a:lnTo>
                  <a:lnTo>
                    <a:pt x="1121236" y="610110"/>
                  </a:lnTo>
                  <a:lnTo>
                    <a:pt x="1115163" y="657427"/>
                  </a:lnTo>
                  <a:lnTo>
                    <a:pt x="1105249" y="703430"/>
                  </a:lnTo>
                  <a:lnTo>
                    <a:pt x="1091661" y="747951"/>
                  </a:lnTo>
                  <a:lnTo>
                    <a:pt x="1074567" y="790822"/>
                  </a:lnTo>
                  <a:lnTo>
                    <a:pt x="1054138" y="831873"/>
                  </a:lnTo>
                  <a:lnTo>
                    <a:pt x="1030540" y="870937"/>
                  </a:lnTo>
                  <a:lnTo>
                    <a:pt x="1003944" y="907845"/>
                  </a:lnTo>
                  <a:lnTo>
                    <a:pt x="974517" y="942428"/>
                  </a:lnTo>
                  <a:lnTo>
                    <a:pt x="942427" y="974517"/>
                  </a:lnTo>
                  <a:lnTo>
                    <a:pt x="907844" y="1003944"/>
                  </a:lnTo>
                  <a:lnTo>
                    <a:pt x="870937" y="1030541"/>
                  </a:lnTo>
                  <a:lnTo>
                    <a:pt x="831873" y="1054138"/>
                  </a:lnTo>
                  <a:lnTo>
                    <a:pt x="790821" y="1074568"/>
                  </a:lnTo>
                  <a:lnTo>
                    <a:pt x="747950" y="1091661"/>
                  </a:lnTo>
                  <a:lnTo>
                    <a:pt x="703429" y="1105249"/>
                  </a:lnTo>
                  <a:lnTo>
                    <a:pt x="657426" y="1115164"/>
                  </a:lnTo>
                  <a:lnTo>
                    <a:pt x="610109" y="1121236"/>
                  </a:lnTo>
                  <a:lnTo>
                    <a:pt x="561653" y="1123298"/>
                  </a:lnTo>
                  <a:close/>
                </a:path>
              </a:pathLst>
            </a:custGeom>
            <a:solidFill>
              <a:srgbClr val="F6D61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13487" y="6360256"/>
              <a:ext cx="904874" cy="676274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2205929" y="2004047"/>
            <a:ext cx="4701466" cy="2590646"/>
          </a:xfrm>
          <a:prstGeom prst="rect">
            <a:avLst/>
          </a:prstGeom>
        </p:spPr>
        <p:txBody>
          <a:bodyPr vert="horz" wrap="square" lIns="0" tIns="104775" rIns="0" bIns="0" rtlCol="0">
            <a:spAutoFit/>
          </a:bodyPr>
          <a:lstStyle/>
          <a:p>
            <a:pPr marL="1075055">
              <a:lnSpc>
                <a:spcPct val="100000"/>
              </a:lnSpc>
              <a:spcBef>
                <a:spcPts val="825"/>
              </a:spcBef>
            </a:pPr>
            <a:r>
              <a:rPr lang="en-US" sz="3000" b="1" spc="10" dirty="0">
                <a:solidFill>
                  <a:srgbClr val="F6D616"/>
                </a:solidFill>
                <a:latin typeface="Roboto"/>
                <a:cs typeface="Roboto"/>
              </a:rPr>
              <a:t> Normalization</a:t>
            </a:r>
            <a:endParaRPr sz="3000" dirty="0">
              <a:latin typeface="Roboto"/>
              <a:cs typeface="Roboto"/>
            </a:endParaRPr>
          </a:p>
          <a:p>
            <a:pPr marL="123825" marR="5080" indent="-111760" algn="just">
              <a:lnSpc>
                <a:spcPct val="114999"/>
              </a:lnSpc>
              <a:spcBef>
                <a:spcPts val="55"/>
              </a:spcBef>
            </a:pPr>
            <a:r>
              <a:rPr lang="en-US" sz="2300" dirty="0" err="1">
                <a:solidFill>
                  <a:schemeClr val="bg1"/>
                </a:solidFill>
              </a:rPr>
              <a:t>Normalisasi</a:t>
            </a:r>
            <a:r>
              <a:rPr lang="en-US" sz="2300" dirty="0">
                <a:solidFill>
                  <a:schemeClr val="bg1"/>
                </a:solidFill>
              </a:rPr>
              <a:t> </a:t>
            </a:r>
            <a:r>
              <a:rPr lang="en-US" sz="2300" dirty="0" err="1">
                <a:solidFill>
                  <a:schemeClr val="bg1"/>
                </a:solidFill>
              </a:rPr>
              <a:t>dilakukan</a:t>
            </a:r>
            <a:r>
              <a:rPr lang="en-US" sz="2300" dirty="0">
                <a:solidFill>
                  <a:schemeClr val="bg1"/>
                </a:solidFill>
              </a:rPr>
              <a:t> </a:t>
            </a:r>
            <a:r>
              <a:rPr lang="en-US" sz="2300" dirty="0" err="1">
                <a:solidFill>
                  <a:schemeClr val="bg1"/>
                </a:solidFill>
              </a:rPr>
              <a:t>karena</a:t>
            </a:r>
            <a:r>
              <a:rPr lang="en-US" sz="2300" dirty="0">
                <a:solidFill>
                  <a:schemeClr val="bg1"/>
                </a:solidFill>
              </a:rPr>
              <a:t> </a:t>
            </a:r>
            <a:r>
              <a:rPr lang="en-US" sz="2300" dirty="0" err="1">
                <a:solidFill>
                  <a:schemeClr val="bg1"/>
                </a:solidFill>
              </a:rPr>
              <a:t>kolom</a:t>
            </a:r>
            <a:r>
              <a:rPr lang="en-US" sz="2300" dirty="0">
                <a:solidFill>
                  <a:schemeClr val="bg1"/>
                </a:solidFill>
              </a:rPr>
              <a:t> </a:t>
            </a:r>
            <a:r>
              <a:rPr lang="en-US" sz="2300" dirty="0" err="1">
                <a:solidFill>
                  <a:schemeClr val="bg1"/>
                </a:solidFill>
              </a:rPr>
              <a:t>length_relation</a:t>
            </a:r>
            <a:r>
              <a:rPr lang="en-US" sz="2300" dirty="0">
                <a:solidFill>
                  <a:schemeClr val="bg1"/>
                </a:solidFill>
              </a:rPr>
              <a:t>, </a:t>
            </a:r>
            <a:r>
              <a:rPr lang="en-US" sz="2300" dirty="0" err="1">
                <a:solidFill>
                  <a:schemeClr val="bg1"/>
                </a:solidFill>
              </a:rPr>
              <a:t>last_to_end</a:t>
            </a:r>
            <a:r>
              <a:rPr lang="en-US" sz="2300" dirty="0">
                <a:solidFill>
                  <a:schemeClr val="bg1"/>
                </a:solidFill>
              </a:rPr>
              <a:t>, </a:t>
            </a:r>
            <a:r>
              <a:rPr lang="en-US" sz="2300" dirty="0" err="1">
                <a:solidFill>
                  <a:schemeClr val="bg1"/>
                </a:solidFill>
              </a:rPr>
              <a:t>flight_count</a:t>
            </a:r>
            <a:r>
              <a:rPr lang="en-US" sz="2300" dirty="0">
                <a:solidFill>
                  <a:schemeClr val="bg1"/>
                </a:solidFill>
              </a:rPr>
              <a:t>, </a:t>
            </a:r>
            <a:r>
              <a:rPr lang="en-US" sz="2300" dirty="0" err="1">
                <a:solidFill>
                  <a:schemeClr val="bg1"/>
                </a:solidFill>
              </a:rPr>
              <a:t>seg_km_sum</a:t>
            </a:r>
            <a:r>
              <a:rPr lang="en-US" sz="2300" dirty="0">
                <a:solidFill>
                  <a:schemeClr val="bg1"/>
                </a:solidFill>
              </a:rPr>
              <a:t> </a:t>
            </a:r>
            <a:r>
              <a:rPr lang="en-US" sz="2300" dirty="0" err="1">
                <a:solidFill>
                  <a:schemeClr val="bg1"/>
                </a:solidFill>
              </a:rPr>
              <a:t>memiliki</a:t>
            </a:r>
            <a:r>
              <a:rPr lang="en-US" sz="2300" dirty="0">
                <a:solidFill>
                  <a:schemeClr val="bg1"/>
                </a:solidFill>
              </a:rPr>
              <a:t> </a:t>
            </a:r>
            <a:r>
              <a:rPr lang="en-US" sz="2300" dirty="0" err="1">
                <a:solidFill>
                  <a:schemeClr val="bg1"/>
                </a:solidFill>
              </a:rPr>
              <a:t>rentang</a:t>
            </a:r>
            <a:r>
              <a:rPr lang="en-US" sz="2300" dirty="0">
                <a:solidFill>
                  <a:schemeClr val="bg1"/>
                </a:solidFill>
              </a:rPr>
              <a:t> </a:t>
            </a:r>
            <a:r>
              <a:rPr lang="en-US" sz="2300" dirty="0" err="1">
                <a:solidFill>
                  <a:schemeClr val="bg1"/>
                </a:solidFill>
              </a:rPr>
              <a:t>nilai</a:t>
            </a:r>
            <a:r>
              <a:rPr lang="en-US" sz="2300" dirty="0">
                <a:solidFill>
                  <a:schemeClr val="bg1"/>
                </a:solidFill>
              </a:rPr>
              <a:t> yang </a:t>
            </a:r>
            <a:r>
              <a:rPr lang="en-US" sz="2300" dirty="0" err="1">
                <a:solidFill>
                  <a:schemeClr val="bg1"/>
                </a:solidFill>
              </a:rPr>
              <a:t>berbeda</a:t>
            </a:r>
            <a:r>
              <a:rPr lang="en-US" sz="2300" dirty="0">
                <a:solidFill>
                  <a:schemeClr val="bg1"/>
                </a:solidFill>
              </a:rPr>
              <a:t> </a:t>
            </a:r>
            <a:r>
              <a:rPr lang="en-US" sz="2300" dirty="0" err="1">
                <a:solidFill>
                  <a:schemeClr val="bg1"/>
                </a:solidFill>
              </a:rPr>
              <a:t>jauh</a:t>
            </a:r>
            <a:r>
              <a:rPr lang="en-US" sz="2300" dirty="0">
                <a:solidFill>
                  <a:schemeClr val="bg1"/>
                </a:solidFill>
              </a:rPr>
              <a:t> </a:t>
            </a:r>
            <a:r>
              <a:rPr lang="en-US" sz="2300" dirty="0" err="1">
                <a:solidFill>
                  <a:schemeClr val="bg1"/>
                </a:solidFill>
              </a:rPr>
              <a:t>dengan</a:t>
            </a:r>
            <a:r>
              <a:rPr lang="en-US" sz="2300" dirty="0">
                <a:solidFill>
                  <a:schemeClr val="bg1"/>
                </a:solidFill>
              </a:rPr>
              <a:t> </a:t>
            </a:r>
            <a:r>
              <a:rPr lang="en-US" sz="2300" dirty="0" err="1">
                <a:solidFill>
                  <a:schemeClr val="bg1"/>
                </a:solidFill>
              </a:rPr>
              <a:t>avg_discount</a:t>
            </a:r>
            <a:r>
              <a:rPr lang="en-US" sz="2300" dirty="0">
                <a:solidFill>
                  <a:schemeClr val="bg1"/>
                </a:solidFill>
              </a:rPr>
              <a:t>.</a:t>
            </a:r>
            <a:endParaRPr sz="2300" dirty="0">
              <a:solidFill>
                <a:schemeClr val="bg1"/>
              </a:solidFill>
              <a:latin typeface="Roboto"/>
              <a:cs typeface="Roboto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11161522" y="928322"/>
            <a:ext cx="5365115" cy="3630437"/>
            <a:chOff x="6461636" y="2418957"/>
            <a:chExt cx="5365115" cy="3897629"/>
          </a:xfrm>
        </p:grpSpPr>
        <p:sp>
          <p:nvSpPr>
            <p:cNvPr id="23" name="object 23"/>
            <p:cNvSpPr/>
            <p:nvPr/>
          </p:nvSpPr>
          <p:spPr>
            <a:xfrm>
              <a:off x="6583674" y="3666291"/>
              <a:ext cx="5243195" cy="2649855"/>
            </a:xfrm>
            <a:custGeom>
              <a:avLst/>
              <a:gdLst/>
              <a:ahLst/>
              <a:cxnLst/>
              <a:rect l="l" t="t" r="r" b="b"/>
              <a:pathLst>
                <a:path w="5243195" h="2649854">
                  <a:moveTo>
                    <a:pt x="4756914" y="2649843"/>
                  </a:moveTo>
                  <a:lnTo>
                    <a:pt x="485775" y="2649843"/>
                  </a:lnTo>
                  <a:lnTo>
                    <a:pt x="437762" y="2647465"/>
                  </a:lnTo>
                  <a:lnTo>
                    <a:pt x="390562" y="2640422"/>
                  </a:lnTo>
                  <a:lnTo>
                    <a:pt x="344494" y="2628845"/>
                  </a:lnTo>
                  <a:lnTo>
                    <a:pt x="299877" y="2612865"/>
                  </a:lnTo>
                  <a:lnTo>
                    <a:pt x="257028" y="2592615"/>
                  </a:lnTo>
                  <a:lnTo>
                    <a:pt x="216266" y="2568226"/>
                  </a:lnTo>
                  <a:lnTo>
                    <a:pt x="177911" y="2539831"/>
                  </a:lnTo>
                  <a:lnTo>
                    <a:pt x="142280" y="2507562"/>
                  </a:lnTo>
                  <a:lnTo>
                    <a:pt x="110011" y="2471931"/>
                  </a:lnTo>
                  <a:lnTo>
                    <a:pt x="81616" y="2433575"/>
                  </a:lnTo>
                  <a:lnTo>
                    <a:pt x="57227" y="2392814"/>
                  </a:lnTo>
                  <a:lnTo>
                    <a:pt x="36977" y="2349965"/>
                  </a:lnTo>
                  <a:lnTo>
                    <a:pt x="20997" y="2305348"/>
                  </a:lnTo>
                  <a:lnTo>
                    <a:pt x="9420" y="2259280"/>
                  </a:lnTo>
                  <a:lnTo>
                    <a:pt x="2377" y="2212080"/>
                  </a:lnTo>
                  <a:lnTo>
                    <a:pt x="0" y="2164067"/>
                  </a:lnTo>
                  <a:lnTo>
                    <a:pt x="0" y="485774"/>
                  </a:lnTo>
                  <a:lnTo>
                    <a:pt x="2377" y="437761"/>
                  </a:lnTo>
                  <a:lnTo>
                    <a:pt x="9420" y="390562"/>
                  </a:lnTo>
                  <a:lnTo>
                    <a:pt x="20997" y="344494"/>
                  </a:lnTo>
                  <a:lnTo>
                    <a:pt x="36977" y="299876"/>
                  </a:lnTo>
                  <a:lnTo>
                    <a:pt x="57227" y="257027"/>
                  </a:lnTo>
                  <a:lnTo>
                    <a:pt x="81616" y="216266"/>
                  </a:lnTo>
                  <a:lnTo>
                    <a:pt x="110011" y="177910"/>
                  </a:lnTo>
                  <a:lnTo>
                    <a:pt x="142280" y="142279"/>
                  </a:lnTo>
                  <a:lnTo>
                    <a:pt x="177911" y="110010"/>
                  </a:lnTo>
                  <a:lnTo>
                    <a:pt x="216266" y="81615"/>
                  </a:lnTo>
                  <a:lnTo>
                    <a:pt x="257028" y="57227"/>
                  </a:lnTo>
                  <a:lnTo>
                    <a:pt x="299877" y="36977"/>
                  </a:lnTo>
                  <a:lnTo>
                    <a:pt x="344494" y="20997"/>
                  </a:lnTo>
                  <a:lnTo>
                    <a:pt x="390562" y="9420"/>
                  </a:lnTo>
                  <a:lnTo>
                    <a:pt x="437762" y="2376"/>
                  </a:lnTo>
                  <a:lnTo>
                    <a:pt x="485769" y="0"/>
                  </a:lnTo>
                  <a:lnTo>
                    <a:pt x="4756920" y="0"/>
                  </a:lnTo>
                  <a:lnTo>
                    <a:pt x="4804927" y="2376"/>
                  </a:lnTo>
                  <a:lnTo>
                    <a:pt x="4852127" y="9420"/>
                  </a:lnTo>
                  <a:lnTo>
                    <a:pt x="4898195" y="20997"/>
                  </a:lnTo>
                  <a:lnTo>
                    <a:pt x="4942813" y="36977"/>
                  </a:lnTo>
                  <a:lnTo>
                    <a:pt x="4985661" y="57227"/>
                  </a:lnTo>
                  <a:lnTo>
                    <a:pt x="5026423" y="81615"/>
                  </a:lnTo>
                  <a:lnTo>
                    <a:pt x="5064778" y="110010"/>
                  </a:lnTo>
                  <a:lnTo>
                    <a:pt x="5100409" y="142279"/>
                  </a:lnTo>
                  <a:lnTo>
                    <a:pt x="5132679" y="177910"/>
                  </a:lnTo>
                  <a:lnTo>
                    <a:pt x="5161073" y="216266"/>
                  </a:lnTo>
                  <a:lnTo>
                    <a:pt x="5185462" y="257027"/>
                  </a:lnTo>
                  <a:lnTo>
                    <a:pt x="5205712" y="299876"/>
                  </a:lnTo>
                  <a:lnTo>
                    <a:pt x="5221691" y="344494"/>
                  </a:lnTo>
                  <a:lnTo>
                    <a:pt x="5233269" y="390562"/>
                  </a:lnTo>
                  <a:lnTo>
                    <a:pt x="5240312" y="437761"/>
                  </a:lnTo>
                  <a:lnTo>
                    <a:pt x="5242689" y="485774"/>
                  </a:lnTo>
                  <a:lnTo>
                    <a:pt x="5242689" y="2164067"/>
                  </a:lnTo>
                  <a:lnTo>
                    <a:pt x="5240312" y="2212080"/>
                  </a:lnTo>
                  <a:lnTo>
                    <a:pt x="5233269" y="2259280"/>
                  </a:lnTo>
                  <a:lnTo>
                    <a:pt x="5221691" y="2305348"/>
                  </a:lnTo>
                  <a:lnTo>
                    <a:pt x="5205712" y="2349965"/>
                  </a:lnTo>
                  <a:lnTo>
                    <a:pt x="5185462" y="2392814"/>
                  </a:lnTo>
                  <a:lnTo>
                    <a:pt x="5161073" y="2433575"/>
                  </a:lnTo>
                  <a:lnTo>
                    <a:pt x="5132679" y="2471931"/>
                  </a:lnTo>
                  <a:lnTo>
                    <a:pt x="5100409" y="2507562"/>
                  </a:lnTo>
                  <a:lnTo>
                    <a:pt x="5064778" y="2539831"/>
                  </a:lnTo>
                  <a:lnTo>
                    <a:pt x="5026423" y="2568226"/>
                  </a:lnTo>
                  <a:lnTo>
                    <a:pt x="4985661" y="2592615"/>
                  </a:lnTo>
                  <a:lnTo>
                    <a:pt x="4942813" y="2612865"/>
                  </a:lnTo>
                  <a:lnTo>
                    <a:pt x="4898195" y="2628845"/>
                  </a:lnTo>
                  <a:lnTo>
                    <a:pt x="4852127" y="2640422"/>
                  </a:lnTo>
                  <a:lnTo>
                    <a:pt x="4804927" y="2647465"/>
                  </a:lnTo>
                  <a:lnTo>
                    <a:pt x="4756914" y="2649843"/>
                  </a:lnTo>
                  <a:close/>
                </a:path>
              </a:pathLst>
            </a:custGeom>
            <a:solidFill>
              <a:srgbClr val="050E2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6461633" y="2418968"/>
              <a:ext cx="5243195" cy="3738879"/>
            </a:xfrm>
            <a:custGeom>
              <a:avLst/>
              <a:gdLst/>
              <a:ahLst/>
              <a:cxnLst/>
              <a:rect l="l" t="t" r="r" b="b"/>
              <a:pathLst>
                <a:path w="5243195" h="3738879">
                  <a:moveTo>
                    <a:pt x="5242687" y="1574507"/>
                  </a:moveTo>
                  <a:lnTo>
                    <a:pt x="5240312" y="1526501"/>
                  </a:lnTo>
                  <a:lnTo>
                    <a:pt x="5233263" y="1479296"/>
                  </a:lnTo>
                  <a:lnTo>
                    <a:pt x="5221694" y="1433233"/>
                  </a:lnTo>
                  <a:lnTo>
                    <a:pt x="5205704" y="1388618"/>
                  </a:lnTo>
                  <a:lnTo>
                    <a:pt x="5185461" y="1345768"/>
                  </a:lnTo>
                  <a:lnTo>
                    <a:pt x="5161077" y="1305001"/>
                  </a:lnTo>
                  <a:lnTo>
                    <a:pt x="5132679" y="1266647"/>
                  </a:lnTo>
                  <a:lnTo>
                    <a:pt x="5100409" y="1231011"/>
                  </a:lnTo>
                  <a:lnTo>
                    <a:pt x="5064772" y="1198740"/>
                  </a:lnTo>
                  <a:lnTo>
                    <a:pt x="5026418" y="1170355"/>
                  </a:lnTo>
                  <a:lnTo>
                    <a:pt x="4985664" y="1145959"/>
                  </a:lnTo>
                  <a:lnTo>
                    <a:pt x="4942814" y="1125715"/>
                  </a:lnTo>
                  <a:lnTo>
                    <a:pt x="4898187" y="1109738"/>
                  </a:lnTo>
                  <a:lnTo>
                    <a:pt x="4852124" y="1098156"/>
                  </a:lnTo>
                  <a:lnTo>
                    <a:pt x="4804930" y="1091107"/>
                  </a:lnTo>
                  <a:lnTo>
                    <a:pt x="4756912" y="1088732"/>
                  </a:lnTo>
                  <a:lnTo>
                    <a:pt x="3395154" y="1088732"/>
                  </a:lnTo>
                  <a:lnTo>
                    <a:pt x="3406648" y="1060411"/>
                  </a:lnTo>
                  <a:lnTo>
                    <a:pt x="3421342" y="1017143"/>
                  </a:lnTo>
                  <a:lnTo>
                    <a:pt x="3433534" y="972781"/>
                  </a:lnTo>
                  <a:lnTo>
                    <a:pt x="3443173" y="927417"/>
                  </a:lnTo>
                  <a:lnTo>
                    <a:pt x="3450145" y="881126"/>
                  </a:lnTo>
                  <a:lnTo>
                    <a:pt x="3454400" y="833996"/>
                  </a:lnTo>
                  <a:lnTo>
                    <a:pt x="3455835" y="786104"/>
                  </a:lnTo>
                  <a:lnTo>
                    <a:pt x="3454400" y="738225"/>
                  </a:lnTo>
                  <a:lnTo>
                    <a:pt x="3450145" y="691095"/>
                  </a:lnTo>
                  <a:lnTo>
                    <a:pt x="3443173" y="644804"/>
                  </a:lnTo>
                  <a:lnTo>
                    <a:pt x="3433534" y="599440"/>
                  </a:lnTo>
                  <a:lnTo>
                    <a:pt x="3421342" y="555078"/>
                  </a:lnTo>
                  <a:lnTo>
                    <a:pt x="3406648" y="511810"/>
                  </a:lnTo>
                  <a:lnTo>
                    <a:pt x="3389566" y="469709"/>
                  </a:lnTo>
                  <a:lnTo>
                    <a:pt x="3370148" y="428853"/>
                  </a:lnTo>
                  <a:lnTo>
                    <a:pt x="3348507" y="389343"/>
                  </a:lnTo>
                  <a:lnTo>
                    <a:pt x="3324695" y="351243"/>
                  </a:lnTo>
                  <a:lnTo>
                    <a:pt x="3298825" y="314642"/>
                  </a:lnTo>
                  <a:lnTo>
                    <a:pt x="3270948" y="279628"/>
                  </a:lnTo>
                  <a:lnTo>
                    <a:pt x="3241167" y="246265"/>
                  </a:lnTo>
                  <a:lnTo>
                    <a:pt x="3209556" y="214655"/>
                  </a:lnTo>
                  <a:lnTo>
                    <a:pt x="3176206" y="184873"/>
                  </a:lnTo>
                  <a:lnTo>
                    <a:pt x="3141180" y="157010"/>
                  </a:lnTo>
                  <a:lnTo>
                    <a:pt x="3104578" y="131127"/>
                  </a:lnTo>
                  <a:lnTo>
                    <a:pt x="3066478" y="107327"/>
                  </a:lnTo>
                  <a:lnTo>
                    <a:pt x="3026968" y="85674"/>
                  </a:lnTo>
                  <a:lnTo>
                    <a:pt x="2986125" y="66268"/>
                  </a:lnTo>
                  <a:lnTo>
                    <a:pt x="2944012" y="49174"/>
                  </a:lnTo>
                  <a:lnTo>
                    <a:pt x="2900743" y="34493"/>
                  </a:lnTo>
                  <a:lnTo>
                    <a:pt x="2856382" y="22288"/>
                  </a:lnTo>
                  <a:lnTo>
                    <a:pt x="2811018" y="12661"/>
                  </a:lnTo>
                  <a:lnTo>
                    <a:pt x="2764739" y="5676"/>
                  </a:lnTo>
                  <a:lnTo>
                    <a:pt x="2717609" y="1435"/>
                  </a:lnTo>
                  <a:lnTo>
                    <a:pt x="2669717" y="0"/>
                  </a:lnTo>
                  <a:lnTo>
                    <a:pt x="2621826" y="1435"/>
                  </a:lnTo>
                  <a:lnTo>
                    <a:pt x="2574696" y="5676"/>
                  </a:lnTo>
                  <a:lnTo>
                    <a:pt x="2528417" y="12661"/>
                  </a:lnTo>
                  <a:lnTo>
                    <a:pt x="2483053" y="22288"/>
                  </a:lnTo>
                  <a:lnTo>
                    <a:pt x="2438692" y="34493"/>
                  </a:lnTo>
                  <a:lnTo>
                    <a:pt x="2395410" y="49174"/>
                  </a:lnTo>
                  <a:lnTo>
                    <a:pt x="2353310" y="66268"/>
                  </a:lnTo>
                  <a:lnTo>
                    <a:pt x="2312466" y="85674"/>
                  </a:lnTo>
                  <a:lnTo>
                    <a:pt x="2272944" y="107327"/>
                  </a:lnTo>
                  <a:lnTo>
                    <a:pt x="2234857" y="131127"/>
                  </a:lnTo>
                  <a:lnTo>
                    <a:pt x="2198255" y="157010"/>
                  </a:lnTo>
                  <a:lnTo>
                    <a:pt x="2163229" y="184873"/>
                  </a:lnTo>
                  <a:lnTo>
                    <a:pt x="2129879" y="214655"/>
                  </a:lnTo>
                  <a:lnTo>
                    <a:pt x="2098268" y="246265"/>
                  </a:lnTo>
                  <a:lnTo>
                    <a:pt x="2068487" y="279628"/>
                  </a:lnTo>
                  <a:lnTo>
                    <a:pt x="2040610" y="314642"/>
                  </a:lnTo>
                  <a:lnTo>
                    <a:pt x="2014740" y="351243"/>
                  </a:lnTo>
                  <a:lnTo>
                    <a:pt x="1990928" y="389343"/>
                  </a:lnTo>
                  <a:lnTo>
                    <a:pt x="1969287" y="428853"/>
                  </a:lnTo>
                  <a:lnTo>
                    <a:pt x="1949869" y="469709"/>
                  </a:lnTo>
                  <a:lnTo>
                    <a:pt x="1932787" y="511810"/>
                  </a:lnTo>
                  <a:lnTo>
                    <a:pt x="1918093" y="555078"/>
                  </a:lnTo>
                  <a:lnTo>
                    <a:pt x="1905901" y="599440"/>
                  </a:lnTo>
                  <a:lnTo>
                    <a:pt x="1896262" y="644804"/>
                  </a:lnTo>
                  <a:lnTo>
                    <a:pt x="1889290" y="691095"/>
                  </a:lnTo>
                  <a:lnTo>
                    <a:pt x="1885035" y="738225"/>
                  </a:lnTo>
                  <a:lnTo>
                    <a:pt x="1883600" y="786079"/>
                  </a:lnTo>
                  <a:lnTo>
                    <a:pt x="1885035" y="833996"/>
                  </a:lnTo>
                  <a:lnTo>
                    <a:pt x="1889290" y="881126"/>
                  </a:lnTo>
                  <a:lnTo>
                    <a:pt x="1896262" y="927417"/>
                  </a:lnTo>
                  <a:lnTo>
                    <a:pt x="1905901" y="972781"/>
                  </a:lnTo>
                  <a:lnTo>
                    <a:pt x="1918093" y="1017143"/>
                  </a:lnTo>
                  <a:lnTo>
                    <a:pt x="1932787" y="1060411"/>
                  </a:lnTo>
                  <a:lnTo>
                    <a:pt x="1944268" y="1088732"/>
                  </a:lnTo>
                  <a:lnTo>
                    <a:pt x="485775" y="1088732"/>
                  </a:lnTo>
                  <a:lnTo>
                    <a:pt x="437756" y="1091107"/>
                  </a:lnTo>
                  <a:lnTo>
                    <a:pt x="390563" y="1098156"/>
                  </a:lnTo>
                  <a:lnTo>
                    <a:pt x="344487" y="1109738"/>
                  </a:lnTo>
                  <a:lnTo>
                    <a:pt x="299872" y="1125715"/>
                  </a:lnTo>
                  <a:lnTo>
                    <a:pt x="257022" y="1145959"/>
                  </a:lnTo>
                  <a:lnTo>
                    <a:pt x="216268" y="1170355"/>
                  </a:lnTo>
                  <a:lnTo>
                    <a:pt x="177914" y="1198740"/>
                  </a:lnTo>
                  <a:lnTo>
                    <a:pt x="142278" y="1231011"/>
                  </a:lnTo>
                  <a:lnTo>
                    <a:pt x="110007" y="1266647"/>
                  </a:lnTo>
                  <a:lnTo>
                    <a:pt x="81610" y="1305001"/>
                  </a:lnTo>
                  <a:lnTo>
                    <a:pt x="57226" y="1345768"/>
                  </a:lnTo>
                  <a:lnTo>
                    <a:pt x="36969" y="1388618"/>
                  </a:lnTo>
                  <a:lnTo>
                    <a:pt x="20993" y="1433233"/>
                  </a:lnTo>
                  <a:lnTo>
                    <a:pt x="9423" y="1479296"/>
                  </a:lnTo>
                  <a:lnTo>
                    <a:pt x="2374" y="1526501"/>
                  </a:lnTo>
                  <a:lnTo>
                    <a:pt x="0" y="1574507"/>
                  </a:lnTo>
                  <a:lnTo>
                    <a:pt x="0" y="3252800"/>
                  </a:lnTo>
                  <a:lnTo>
                    <a:pt x="2374" y="3300819"/>
                  </a:lnTo>
                  <a:lnTo>
                    <a:pt x="9423" y="3348012"/>
                  </a:lnTo>
                  <a:lnTo>
                    <a:pt x="20993" y="3394087"/>
                  </a:lnTo>
                  <a:lnTo>
                    <a:pt x="36969" y="3438702"/>
                  </a:lnTo>
                  <a:lnTo>
                    <a:pt x="57226" y="3481552"/>
                  </a:lnTo>
                  <a:lnTo>
                    <a:pt x="81610" y="3522307"/>
                  </a:lnTo>
                  <a:lnTo>
                    <a:pt x="110007" y="3560661"/>
                  </a:lnTo>
                  <a:lnTo>
                    <a:pt x="142278" y="3596297"/>
                  </a:lnTo>
                  <a:lnTo>
                    <a:pt x="177914" y="3628567"/>
                  </a:lnTo>
                  <a:lnTo>
                    <a:pt x="216268" y="3656965"/>
                  </a:lnTo>
                  <a:lnTo>
                    <a:pt x="257022" y="3681349"/>
                  </a:lnTo>
                  <a:lnTo>
                    <a:pt x="299872" y="3701605"/>
                  </a:lnTo>
                  <a:lnTo>
                    <a:pt x="344487" y="3717582"/>
                  </a:lnTo>
                  <a:lnTo>
                    <a:pt x="390563" y="3729151"/>
                  </a:lnTo>
                  <a:lnTo>
                    <a:pt x="437756" y="3736200"/>
                  </a:lnTo>
                  <a:lnTo>
                    <a:pt x="485775" y="3738575"/>
                  </a:lnTo>
                  <a:lnTo>
                    <a:pt x="4756912" y="3738575"/>
                  </a:lnTo>
                  <a:lnTo>
                    <a:pt x="4804930" y="3736200"/>
                  </a:lnTo>
                  <a:lnTo>
                    <a:pt x="4852124" y="3729151"/>
                  </a:lnTo>
                  <a:lnTo>
                    <a:pt x="4898187" y="3717582"/>
                  </a:lnTo>
                  <a:lnTo>
                    <a:pt x="4942814" y="3701605"/>
                  </a:lnTo>
                  <a:lnTo>
                    <a:pt x="4985664" y="3681349"/>
                  </a:lnTo>
                  <a:lnTo>
                    <a:pt x="5026418" y="3656965"/>
                  </a:lnTo>
                  <a:lnTo>
                    <a:pt x="5064772" y="3628567"/>
                  </a:lnTo>
                  <a:lnTo>
                    <a:pt x="5100409" y="3596297"/>
                  </a:lnTo>
                  <a:lnTo>
                    <a:pt x="5132679" y="3560661"/>
                  </a:lnTo>
                  <a:lnTo>
                    <a:pt x="5161077" y="3522307"/>
                  </a:lnTo>
                  <a:lnTo>
                    <a:pt x="5185461" y="3481552"/>
                  </a:lnTo>
                  <a:lnTo>
                    <a:pt x="5205704" y="3438702"/>
                  </a:lnTo>
                  <a:lnTo>
                    <a:pt x="5221694" y="3394087"/>
                  </a:lnTo>
                  <a:lnTo>
                    <a:pt x="5233263" y="3348012"/>
                  </a:lnTo>
                  <a:lnTo>
                    <a:pt x="5240312" y="3300819"/>
                  </a:lnTo>
                  <a:lnTo>
                    <a:pt x="5242687" y="3252800"/>
                  </a:lnTo>
                  <a:lnTo>
                    <a:pt x="5242687" y="1574507"/>
                  </a:lnTo>
                  <a:close/>
                </a:path>
              </a:pathLst>
            </a:custGeom>
            <a:solidFill>
              <a:srgbClr val="1D23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1496195" y="2088325"/>
            <a:ext cx="4969540" cy="2319866"/>
          </a:xfrm>
          <a:prstGeom prst="rect">
            <a:avLst/>
          </a:prstGeom>
        </p:spPr>
        <p:txBody>
          <a:bodyPr vert="horz" wrap="square" lIns="0" tIns="84455" rIns="0" bIns="0" rtlCol="0">
            <a:spAutoFit/>
          </a:bodyPr>
          <a:lstStyle/>
          <a:p>
            <a:pPr marL="1075055">
              <a:lnSpc>
                <a:spcPct val="100000"/>
              </a:lnSpc>
              <a:spcBef>
                <a:spcPts val="825"/>
              </a:spcBef>
            </a:pPr>
            <a:r>
              <a:rPr lang="en-US" sz="3000" b="1" spc="10" dirty="0" err="1">
                <a:solidFill>
                  <a:srgbClr val="F6D616"/>
                </a:solidFill>
                <a:latin typeface="Roboto"/>
                <a:cs typeface="Roboto"/>
              </a:rPr>
              <a:t>Standarization</a:t>
            </a:r>
            <a:endParaRPr lang="en-US" sz="3000" dirty="0">
              <a:latin typeface="Roboto"/>
              <a:cs typeface="Roboto"/>
            </a:endParaRPr>
          </a:p>
          <a:p>
            <a:pPr marL="12700" marR="5080" algn="ctr">
              <a:lnSpc>
                <a:spcPts val="3450"/>
              </a:lnSpc>
              <a:spcBef>
                <a:spcPts val="50"/>
              </a:spcBef>
            </a:pPr>
            <a:r>
              <a:rPr lang="en-US" sz="2300" dirty="0" err="1">
                <a:solidFill>
                  <a:schemeClr val="bg1"/>
                </a:solidFill>
              </a:rPr>
              <a:t>Standardisasi</a:t>
            </a:r>
            <a:r>
              <a:rPr lang="en-US" sz="2300" dirty="0">
                <a:solidFill>
                  <a:schemeClr val="bg1"/>
                </a:solidFill>
              </a:rPr>
              <a:t> pada </a:t>
            </a:r>
            <a:r>
              <a:rPr lang="en-US" sz="2300" dirty="0" err="1">
                <a:solidFill>
                  <a:schemeClr val="bg1"/>
                </a:solidFill>
              </a:rPr>
              <a:t>kolom</a:t>
            </a:r>
            <a:r>
              <a:rPr lang="en-US" sz="2300" dirty="0">
                <a:solidFill>
                  <a:schemeClr val="bg1"/>
                </a:solidFill>
              </a:rPr>
              <a:t> </a:t>
            </a:r>
            <a:r>
              <a:rPr lang="en-US" sz="2300" dirty="0" err="1">
                <a:solidFill>
                  <a:schemeClr val="bg1"/>
                </a:solidFill>
              </a:rPr>
              <a:t>avg_discount</a:t>
            </a:r>
            <a:r>
              <a:rPr lang="en-US" sz="2300" dirty="0">
                <a:solidFill>
                  <a:schemeClr val="bg1"/>
                </a:solidFill>
              </a:rPr>
              <a:t> </a:t>
            </a:r>
            <a:r>
              <a:rPr lang="en-US" sz="2300" dirty="0" err="1">
                <a:solidFill>
                  <a:schemeClr val="bg1"/>
                </a:solidFill>
              </a:rPr>
              <a:t>digunakan</a:t>
            </a:r>
            <a:r>
              <a:rPr lang="en-US" sz="2300" dirty="0">
                <a:solidFill>
                  <a:schemeClr val="bg1"/>
                </a:solidFill>
              </a:rPr>
              <a:t> </a:t>
            </a:r>
            <a:r>
              <a:rPr lang="en-US" sz="2300" dirty="0" err="1">
                <a:solidFill>
                  <a:schemeClr val="bg1"/>
                </a:solidFill>
              </a:rPr>
              <a:t>untuk</a:t>
            </a:r>
            <a:r>
              <a:rPr lang="en-US" sz="2300" dirty="0">
                <a:solidFill>
                  <a:schemeClr val="bg1"/>
                </a:solidFill>
              </a:rPr>
              <a:t> </a:t>
            </a:r>
            <a:r>
              <a:rPr lang="en-US" sz="2300" dirty="0" err="1">
                <a:solidFill>
                  <a:schemeClr val="bg1"/>
                </a:solidFill>
              </a:rPr>
              <a:t>menskalakan</a:t>
            </a:r>
            <a:r>
              <a:rPr lang="en-US" sz="2300" dirty="0">
                <a:solidFill>
                  <a:schemeClr val="bg1"/>
                </a:solidFill>
              </a:rPr>
              <a:t> </a:t>
            </a:r>
            <a:r>
              <a:rPr lang="en-US" sz="2300" dirty="0" err="1">
                <a:solidFill>
                  <a:schemeClr val="bg1"/>
                </a:solidFill>
              </a:rPr>
              <a:t>ulang</a:t>
            </a:r>
            <a:r>
              <a:rPr lang="en-US" sz="2300" dirty="0">
                <a:solidFill>
                  <a:schemeClr val="bg1"/>
                </a:solidFill>
              </a:rPr>
              <a:t> data </a:t>
            </a:r>
            <a:r>
              <a:rPr lang="en-US" sz="2300" dirty="0" err="1">
                <a:solidFill>
                  <a:schemeClr val="bg1"/>
                </a:solidFill>
              </a:rPr>
              <a:t>sehingga</a:t>
            </a:r>
            <a:r>
              <a:rPr lang="en-US" sz="2300" dirty="0">
                <a:solidFill>
                  <a:schemeClr val="bg1"/>
                </a:solidFill>
              </a:rPr>
              <a:t> </a:t>
            </a:r>
            <a:r>
              <a:rPr lang="en-US" sz="2300" dirty="0" err="1">
                <a:solidFill>
                  <a:schemeClr val="bg1"/>
                </a:solidFill>
              </a:rPr>
              <a:t>memberikan</a:t>
            </a:r>
            <a:r>
              <a:rPr lang="en-US" sz="2300" dirty="0">
                <a:solidFill>
                  <a:schemeClr val="bg1"/>
                </a:solidFill>
              </a:rPr>
              <a:t> </a:t>
            </a:r>
            <a:r>
              <a:rPr lang="en-US" sz="2300" dirty="0" err="1">
                <a:solidFill>
                  <a:schemeClr val="bg1"/>
                </a:solidFill>
              </a:rPr>
              <a:t>grafik</a:t>
            </a:r>
            <a:r>
              <a:rPr lang="en-US" sz="2300" dirty="0">
                <a:solidFill>
                  <a:schemeClr val="bg1"/>
                </a:solidFill>
              </a:rPr>
              <a:t> </a:t>
            </a:r>
            <a:r>
              <a:rPr lang="en-US" sz="2300" dirty="0" err="1">
                <a:solidFill>
                  <a:schemeClr val="bg1"/>
                </a:solidFill>
              </a:rPr>
              <a:t>distribusi</a:t>
            </a:r>
            <a:r>
              <a:rPr lang="en-US" sz="2300" dirty="0">
                <a:solidFill>
                  <a:schemeClr val="bg1"/>
                </a:solidFill>
              </a:rPr>
              <a:t> normal.</a:t>
            </a:r>
            <a:endParaRPr sz="2300" dirty="0">
              <a:solidFill>
                <a:schemeClr val="bg1"/>
              </a:solidFill>
              <a:latin typeface="Roboto"/>
              <a:cs typeface="Roboto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9539502" y="769876"/>
            <a:ext cx="8721725" cy="2476500"/>
            <a:chOff x="4783091" y="2343542"/>
            <a:chExt cx="8721725" cy="2476500"/>
          </a:xfrm>
        </p:grpSpPr>
        <p:sp>
          <p:nvSpPr>
            <p:cNvPr id="27" name="object 27"/>
            <p:cNvSpPr/>
            <p:nvPr/>
          </p:nvSpPr>
          <p:spPr>
            <a:xfrm>
              <a:off x="8597100" y="2643422"/>
              <a:ext cx="1123315" cy="1123315"/>
            </a:xfrm>
            <a:custGeom>
              <a:avLst/>
              <a:gdLst/>
              <a:ahLst/>
              <a:cxnLst/>
              <a:rect l="l" t="t" r="r" b="b"/>
              <a:pathLst>
                <a:path w="1123315" h="1123314">
                  <a:moveTo>
                    <a:pt x="561649" y="1123298"/>
                  </a:moveTo>
                  <a:lnTo>
                    <a:pt x="513187" y="1121236"/>
                  </a:lnTo>
                  <a:lnTo>
                    <a:pt x="465871" y="1115164"/>
                  </a:lnTo>
                  <a:lnTo>
                    <a:pt x="419868" y="1105249"/>
                  </a:lnTo>
                  <a:lnTo>
                    <a:pt x="375347" y="1091661"/>
                  </a:lnTo>
                  <a:lnTo>
                    <a:pt x="332476" y="1074568"/>
                  </a:lnTo>
                  <a:lnTo>
                    <a:pt x="291424" y="1054138"/>
                  </a:lnTo>
                  <a:lnTo>
                    <a:pt x="252360" y="1030541"/>
                  </a:lnTo>
                  <a:lnTo>
                    <a:pt x="215453" y="1003944"/>
                  </a:lnTo>
                  <a:lnTo>
                    <a:pt x="180870" y="974517"/>
                  </a:lnTo>
                  <a:lnTo>
                    <a:pt x="148780" y="942427"/>
                  </a:lnTo>
                  <a:lnTo>
                    <a:pt x="119353" y="907845"/>
                  </a:lnTo>
                  <a:lnTo>
                    <a:pt x="92756" y="870937"/>
                  </a:lnTo>
                  <a:lnTo>
                    <a:pt x="69159" y="831873"/>
                  </a:lnTo>
                  <a:lnTo>
                    <a:pt x="48729" y="790821"/>
                  </a:lnTo>
                  <a:lnTo>
                    <a:pt x="31636" y="747951"/>
                  </a:lnTo>
                  <a:lnTo>
                    <a:pt x="18048" y="703429"/>
                  </a:lnTo>
                  <a:lnTo>
                    <a:pt x="8133" y="657426"/>
                  </a:lnTo>
                  <a:lnTo>
                    <a:pt x="2061" y="610110"/>
                  </a:lnTo>
                  <a:lnTo>
                    <a:pt x="0" y="561649"/>
                  </a:lnTo>
                  <a:lnTo>
                    <a:pt x="2061" y="513187"/>
                  </a:lnTo>
                  <a:lnTo>
                    <a:pt x="8133" y="465871"/>
                  </a:lnTo>
                  <a:lnTo>
                    <a:pt x="18048" y="419868"/>
                  </a:lnTo>
                  <a:lnTo>
                    <a:pt x="31636" y="375346"/>
                  </a:lnTo>
                  <a:lnTo>
                    <a:pt x="48729" y="332476"/>
                  </a:lnTo>
                  <a:lnTo>
                    <a:pt x="69159" y="291424"/>
                  </a:lnTo>
                  <a:lnTo>
                    <a:pt x="92756" y="252360"/>
                  </a:lnTo>
                  <a:lnTo>
                    <a:pt x="119353" y="215452"/>
                  </a:lnTo>
                  <a:lnTo>
                    <a:pt x="148780" y="180870"/>
                  </a:lnTo>
                  <a:lnTo>
                    <a:pt x="180870" y="148780"/>
                  </a:lnTo>
                  <a:lnTo>
                    <a:pt x="215453" y="119353"/>
                  </a:lnTo>
                  <a:lnTo>
                    <a:pt x="252360" y="92756"/>
                  </a:lnTo>
                  <a:lnTo>
                    <a:pt x="291424" y="69159"/>
                  </a:lnTo>
                  <a:lnTo>
                    <a:pt x="332476" y="48729"/>
                  </a:lnTo>
                  <a:lnTo>
                    <a:pt x="375347" y="31636"/>
                  </a:lnTo>
                  <a:lnTo>
                    <a:pt x="419868" y="18048"/>
                  </a:lnTo>
                  <a:lnTo>
                    <a:pt x="465871" y="8133"/>
                  </a:lnTo>
                  <a:lnTo>
                    <a:pt x="513187" y="2061"/>
                  </a:lnTo>
                  <a:lnTo>
                    <a:pt x="561649" y="0"/>
                  </a:lnTo>
                  <a:lnTo>
                    <a:pt x="610110" y="2061"/>
                  </a:lnTo>
                  <a:lnTo>
                    <a:pt x="657427" y="8133"/>
                  </a:lnTo>
                  <a:lnTo>
                    <a:pt x="703430" y="18048"/>
                  </a:lnTo>
                  <a:lnTo>
                    <a:pt x="747951" y="31636"/>
                  </a:lnTo>
                  <a:lnTo>
                    <a:pt x="790822" y="48729"/>
                  </a:lnTo>
                  <a:lnTo>
                    <a:pt x="831873" y="69159"/>
                  </a:lnTo>
                  <a:lnTo>
                    <a:pt x="870937" y="92756"/>
                  </a:lnTo>
                  <a:lnTo>
                    <a:pt x="907845" y="119353"/>
                  </a:lnTo>
                  <a:lnTo>
                    <a:pt x="942428" y="148780"/>
                  </a:lnTo>
                  <a:lnTo>
                    <a:pt x="974517" y="180870"/>
                  </a:lnTo>
                  <a:lnTo>
                    <a:pt x="1003944" y="215452"/>
                  </a:lnTo>
                  <a:lnTo>
                    <a:pt x="1030541" y="252360"/>
                  </a:lnTo>
                  <a:lnTo>
                    <a:pt x="1054138" y="291424"/>
                  </a:lnTo>
                  <a:lnTo>
                    <a:pt x="1074568" y="332476"/>
                  </a:lnTo>
                  <a:lnTo>
                    <a:pt x="1091661" y="375346"/>
                  </a:lnTo>
                  <a:lnTo>
                    <a:pt x="1105249" y="419868"/>
                  </a:lnTo>
                  <a:lnTo>
                    <a:pt x="1115164" y="465871"/>
                  </a:lnTo>
                  <a:lnTo>
                    <a:pt x="1121236" y="513187"/>
                  </a:lnTo>
                  <a:lnTo>
                    <a:pt x="1123298" y="561644"/>
                  </a:lnTo>
                  <a:lnTo>
                    <a:pt x="1121236" y="610110"/>
                  </a:lnTo>
                  <a:lnTo>
                    <a:pt x="1115164" y="657426"/>
                  </a:lnTo>
                  <a:lnTo>
                    <a:pt x="1105249" y="703429"/>
                  </a:lnTo>
                  <a:lnTo>
                    <a:pt x="1091661" y="747951"/>
                  </a:lnTo>
                  <a:lnTo>
                    <a:pt x="1074568" y="790821"/>
                  </a:lnTo>
                  <a:lnTo>
                    <a:pt x="1054138" y="831873"/>
                  </a:lnTo>
                  <a:lnTo>
                    <a:pt x="1030541" y="870937"/>
                  </a:lnTo>
                  <a:lnTo>
                    <a:pt x="1003944" y="907845"/>
                  </a:lnTo>
                  <a:lnTo>
                    <a:pt x="974517" y="942427"/>
                  </a:lnTo>
                  <a:lnTo>
                    <a:pt x="942428" y="974517"/>
                  </a:lnTo>
                  <a:lnTo>
                    <a:pt x="907845" y="1003944"/>
                  </a:lnTo>
                  <a:lnTo>
                    <a:pt x="870937" y="1030541"/>
                  </a:lnTo>
                  <a:lnTo>
                    <a:pt x="831873" y="1054138"/>
                  </a:lnTo>
                  <a:lnTo>
                    <a:pt x="790822" y="1074568"/>
                  </a:lnTo>
                  <a:lnTo>
                    <a:pt x="747951" y="1091661"/>
                  </a:lnTo>
                  <a:lnTo>
                    <a:pt x="703430" y="1105249"/>
                  </a:lnTo>
                  <a:lnTo>
                    <a:pt x="657427" y="1115164"/>
                  </a:lnTo>
                  <a:lnTo>
                    <a:pt x="610110" y="1121236"/>
                  </a:lnTo>
                  <a:lnTo>
                    <a:pt x="561649" y="1123298"/>
                  </a:lnTo>
                  <a:close/>
                </a:path>
              </a:pathLst>
            </a:custGeom>
            <a:solidFill>
              <a:srgbClr val="F6D61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778161" y="2838369"/>
              <a:ext cx="685799" cy="771524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418673" y="2343542"/>
              <a:ext cx="3086099" cy="2476499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83091" y="2343542"/>
              <a:ext cx="3082974" cy="2476499"/>
            </a:xfrm>
            <a:prstGeom prst="rect">
              <a:avLst/>
            </a:prstGeom>
          </p:spPr>
        </p:pic>
      </p:grpSp>
      <p:sp>
        <p:nvSpPr>
          <p:cNvPr id="31" name="object 31"/>
          <p:cNvSpPr txBox="1">
            <a:spLocks noGrp="1"/>
          </p:cNvSpPr>
          <p:nvPr>
            <p:ph type="title"/>
          </p:nvPr>
        </p:nvSpPr>
        <p:spPr>
          <a:xfrm>
            <a:off x="4646074" y="286206"/>
            <a:ext cx="9967864" cy="7822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000" b="1" spc="-10" dirty="0">
                <a:latin typeface="Roboto"/>
                <a:cs typeface="Roboto"/>
              </a:rPr>
              <a:t>EXPLANATORY</a:t>
            </a:r>
            <a:r>
              <a:rPr sz="5000" b="1" spc="-20" dirty="0">
                <a:latin typeface="Roboto"/>
                <a:cs typeface="Roboto"/>
              </a:rPr>
              <a:t> </a:t>
            </a:r>
            <a:r>
              <a:rPr sz="5000" b="1" spc="15" dirty="0">
                <a:latin typeface="Roboto"/>
                <a:cs typeface="Roboto"/>
              </a:rPr>
              <a:t>DATA</a:t>
            </a:r>
            <a:r>
              <a:rPr sz="5000" b="1" spc="-15" dirty="0">
                <a:latin typeface="Roboto"/>
                <a:cs typeface="Roboto"/>
              </a:rPr>
              <a:t> </a:t>
            </a:r>
            <a:r>
              <a:rPr sz="5000" b="1" spc="-35" dirty="0">
                <a:latin typeface="Roboto"/>
                <a:cs typeface="Roboto"/>
              </a:rPr>
              <a:t>ANALYSIS</a:t>
            </a:r>
            <a:endParaRPr sz="5000" b="1" dirty="0">
              <a:latin typeface="Roboto"/>
              <a:cs typeface="Roboto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6BCCF4-541B-C935-FA74-EC19F9275A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6028" y="5651678"/>
            <a:ext cx="8601969" cy="22152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85F49F0-D102-2E64-8A4D-D7AAE596EE1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10298" y="5956082"/>
            <a:ext cx="8926171" cy="1084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5586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293361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169246" y="7962900"/>
            <a:ext cx="3031154" cy="1729018"/>
            <a:chOff x="169246" y="4107093"/>
            <a:chExt cx="11267440" cy="558482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9246" y="4107093"/>
              <a:ext cx="11267146" cy="5584585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31583" y="4799998"/>
              <a:ext cx="401698" cy="578053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00564" y="5088321"/>
              <a:ext cx="401698" cy="578053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02389" y="6610104"/>
              <a:ext cx="401698" cy="578053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527026" y="4948384"/>
              <a:ext cx="401698" cy="578053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27774" y="4371739"/>
              <a:ext cx="401698" cy="578053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913659" y="5855229"/>
              <a:ext cx="401698" cy="578053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592824" y="7938736"/>
              <a:ext cx="401698" cy="578053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291465" y="7938736"/>
              <a:ext cx="372305" cy="529065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45998" y="4508826"/>
              <a:ext cx="401698" cy="578053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44172" y="5236706"/>
              <a:ext cx="401698" cy="578053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85019" y="7362091"/>
              <a:ext cx="401698" cy="578053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400762" y="6033458"/>
              <a:ext cx="401698" cy="578053"/>
            </a:xfrm>
            <a:prstGeom prst="rect">
              <a:avLst/>
            </a:prstGeom>
          </p:spPr>
        </p:pic>
      </p:grp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xfrm>
            <a:off x="156546" y="125484"/>
            <a:ext cx="9749454" cy="10130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500" b="1" spc="-20" dirty="0">
                <a:latin typeface="Roboto"/>
                <a:cs typeface="Roboto"/>
              </a:rPr>
              <a:t>K</a:t>
            </a:r>
            <a:r>
              <a:rPr sz="6500" b="1" spc="100" dirty="0">
                <a:latin typeface="Roboto"/>
                <a:cs typeface="Roboto"/>
              </a:rPr>
              <a:t> </a:t>
            </a:r>
            <a:r>
              <a:rPr sz="6500" b="1" spc="-315" dirty="0">
                <a:latin typeface="Roboto"/>
                <a:cs typeface="Roboto"/>
              </a:rPr>
              <a:t>-</a:t>
            </a:r>
            <a:r>
              <a:rPr sz="6500" b="1" spc="100" dirty="0">
                <a:latin typeface="Roboto"/>
                <a:cs typeface="Roboto"/>
              </a:rPr>
              <a:t> </a:t>
            </a:r>
            <a:r>
              <a:rPr sz="6500" b="1" spc="105" dirty="0">
                <a:latin typeface="Roboto"/>
                <a:cs typeface="Roboto"/>
              </a:rPr>
              <a:t>MEANS </a:t>
            </a:r>
            <a:r>
              <a:rPr sz="6500" b="1" spc="75" dirty="0">
                <a:latin typeface="Roboto"/>
                <a:cs typeface="Roboto"/>
              </a:rPr>
              <a:t>CLUST</a:t>
            </a:r>
            <a:r>
              <a:rPr lang="en-US" sz="6500" b="1" spc="75" dirty="0">
                <a:latin typeface="Roboto"/>
                <a:cs typeface="Roboto"/>
              </a:rPr>
              <a:t>E</a:t>
            </a:r>
            <a:r>
              <a:rPr sz="6500" b="1" spc="75" dirty="0">
                <a:latin typeface="Roboto"/>
                <a:cs typeface="Roboto"/>
              </a:rPr>
              <a:t>RING</a:t>
            </a:r>
            <a:endParaRPr sz="6500" dirty="0">
              <a:latin typeface="Roboto"/>
              <a:cs typeface="Roboto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8762999" y="1403945"/>
            <a:ext cx="9282919" cy="3787945"/>
          </a:xfrm>
          <a:custGeom>
            <a:avLst/>
            <a:gdLst/>
            <a:ahLst/>
            <a:cxnLst/>
            <a:rect l="l" t="t" r="r" b="b"/>
            <a:pathLst>
              <a:path w="9960610" h="2203450">
                <a:moveTo>
                  <a:pt x="0" y="2203187"/>
                </a:moveTo>
                <a:lnTo>
                  <a:pt x="0" y="0"/>
                </a:lnTo>
                <a:lnTo>
                  <a:pt x="9960449" y="0"/>
                </a:lnTo>
                <a:lnTo>
                  <a:pt x="9960449" y="2203187"/>
                </a:lnTo>
                <a:lnTo>
                  <a:pt x="0" y="220318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8520916" y="1484185"/>
            <a:ext cx="9305575" cy="3610925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509270" marR="722630">
              <a:lnSpc>
                <a:spcPct val="114999"/>
              </a:lnSpc>
              <a:spcBef>
                <a:spcPts val="195"/>
              </a:spcBef>
            </a:pPr>
            <a:r>
              <a:rPr lang="en-US" sz="3500" b="1" dirty="0"/>
              <a:t>Inertia &amp; Silhouette Score</a:t>
            </a:r>
          </a:p>
          <a:p>
            <a:pPr marL="509270" marR="722630">
              <a:lnSpc>
                <a:spcPct val="114999"/>
              </a:lnSpc>
              <a:spcBef>
                <a:spcPts val="195"/>
              </a:spcBef>
            </a:pPr>
            <a:r>
              <a:rPr lang="en-US" sz="2800" dirty="0"/>
              <a:t>Elbow Method </a:t>
            </a:r>
            <a:r>
              <a:rPr lang="en-US" sz="2800" dirty="0" err="1"/>
              <a:t>digunakan</a:t>
            </a:r>
            <a:r>
              <a:rPr lang="en-US" sz="2800" dirty="0"/>
              <a:t> </a:t>
            </a:r>
            <a:r>
              <a:rPr lang="en-US" sz="2800" dirty="0" err="1"/>
              <a:t>untuk</a:t>
            </a:r>
            <a:r>
              <a:rPr lang="en-US" sz="2800" dirty="0"/>
              <a:t> </a:t>
            </a:r>
            <a:r>
              <a:rPr lang="en-US" sz="2800" dirty="0" err="1"/>
              <a:t>mencari</a:t>
            </a:r>
            <a:r>
              <a:rPr lang="en-US" sz="2800" dirty="0"/>
              <a:t> </a:t>
            </a:r>
            <a:r>
              <a:rPr lang="en-US" sz="2800" dirty="0" err="1"/>
              <a:t>jumlah</a:t>
            </a:r>
            <a:r>
              <a:rPr lang="en-US" sz="2800" dirty="0"/>
              <a:t> cluster optimal </a:t>
            </a:r>
            <a:r>
              <a:rPr lang="en-US" sz="2800" dirty="0" err="1"/>
              <a:t>dengan</a:t>
            </a:r>
            <a:r>
              <a:rPr lang="en-US" sz="2800" dirty="0"/>
              <a:t> </a:t>
            </a:r>
            <a:r>
              <a:rPr lang="en-US" sz="2800" dirty="0" err="1"/>
              <a:t>mencari</a:t>
            </a:r>
            <a:r>
              <a:rPr lang="en-US" sz="2800" dirty="0"/>
              <a:t> </a:t>
            </a:r>
            <a:r>
              <a:rPr lang="en-US" sz="2800" dirty="0" err="1"/>
              <a:t>nilai</a:t>
            </a:r>
            <a:r>
              <a:rPr lang="en-US" sz="2800" dirty="0"/>
              <a:t> Inertia </a:t>
            </a:r>
            <a:r>
              <a:rPr lang="en-US" sz="2800" dirty="0" err="1"/>
              <a:t>yaitu</a:t>
            </a:r>
            <a:r>
              <a:rPr lang="en-US" sz="2800" dirty="0"/>
              <a:t> </a:t>
            </a:r>
            <a:r>
              <a:rPr lang="en-US" sz="2800" dirty="0" err="1"/>
              <a:t>nilai</a:t>
            </a:r>
            <a:r>
              <a:rPr lang="en-US" sz="2800" dirty="0"/>
              <a:t> yang </a:t>
            </a:r>
            <a:r>
              <a:rPr lang="en-US" sz="2800" dirty="0" err="1"/>
              <a:t>menunjukkan</a:t>
            </a:r>
            <a:r>
              <a:rPr lang="en-US" sz="2800" dirty="0"/>
              <a:t> total </a:t>
            </a:r>
            <a:r>
              <a:rPr lang="en-US" sz="2800" dirty="0" err="1"/>
              <a:t>jarak</a:t>
            </a:r>
            <a:r>
              <a:rPr lang="en-US" sz="2800" dirty="0"/>
              <a:t> </a:t>
            </a:r>
            <a:r>
              <a:rPr lang="en-US" sz="2800" dirty="0" err="1"/>
              <a:t>setiap</a:t>
            </a:r>
            <a:r>
              <a:rPr lang="en-US" sz="2800" dirty="0"/>
              <a:t> </a:t>
            </a:r>
            <a:r>
              <a:rPr lang="en-US" sz="2800" dirty="0" err="1"/>
              <a:t>titik</a:t>
            </a:r>
            <a:r>
              <a:rPr lang="en-US" sz="2800" dirty="0"/>
              <a:t> </a:t>
            </a:r>
            <a:r>
              <a:rPr lang="en-US" sz="2800" dirty="0" err="1"/>
              <a:t>ke</a:t>
            </a:r>
            <a:r>
              <a:rPr lang="en-US" sz="2800" dirty="0"/>
              <a:t> </a:t>
            </a:r>
            <a:r>
              <a:rPr lang="en-US" sz="2800" dirty="0" err="1"/>
              <a:t>pusatnya</a:t>
            </a:r>
            <a:r>
              <a:rPr lang="en-US" sz="2800" dirty="0"/>
              <a:t>.</a:t>
            </a:r>
          </a:p>
          <a:p>
            <a:pPr marL="509270" marR="722630">
              <a:lnSpc>
                <a:spcPct val="114999"/>
              </a:lnSpc>
              <a:spcBef>
                <a:spcPts val="195"/>
              </a:spcBef>
            </a:pPr>
            <a:r>
              <a:rPr lang="en-US" sz="2800" dirty="0" err="1"/>
              <a:t>Dilihat</a:t>
            </a:r>
            <a:r>
              <a:rPr lang="en-US" sz="2800" dirty="0"/>
              <a:t> </a:t>
            </a:r>
            <a:r>
              <a:rPr lang="en-US" sz="2800" dirty="0" err="1"/>
              <a:t>dari</a:t>
            </a:r>
            <a:r>
              <a:rPr lang="en-US" sz="2800" dirty="0"/>
              <a:t> </a:t>
            </a:r>
            <a:r>
              <a:rPr lang="en-US" sz="2800" dirty="0" err="1"/>
              <a:t>nilai</a:t>
            </a:r>
            <a:r>
              <a:rPr lang="en-US" sz="2800" dirty="0"/>
              <a:t> inertia dan silhouette score, </a:t>
            </a:r>
            <a:r>
              <a:rPr lang="en-US" sz="2800" dirty="0" err="1"/>
              <a:t>informasi</a:t>
            </a:r>
            <a:r>
              <a:rPr lang="en-US" sz="2800" dirty="0"/>
              <a:t> yang </a:t>
            </a:r>
            <a:r>
              <a:rPr lang="en-US" sz="2800" dirty="0" err="1"/>
              <a:t>didapat</a:t>
            </a:r>
            <a:r>
              <a:rPr lang="en-US" sz="2800" dirty="0"/>
              <a:t> </a:t>
            </a:r>
            <a:r>
              <a:rPr lang="en-US" sz="2800" dirty="0" err="1"/>
              <a:t>bahwa</a:t>
            </a:r>
            <a:r>
              <a:rPr lang="en-US" sz="2800" dirty="0"/>
              <a:t> </a:t>
            </a:r>
            <a:r>
              <a:rPr lang="en-US" sz="2800" dirty="0" err="1"/>
              <a:t>nilai</a:t>
            </a:r>
            <a:r>
              <a:rPr lang="en-US" sz="2800" dirty="0"/>
              <a:t> cluster yang ideal </a:t>
            </a:r>
            <a:r>
              <a:rPr lang="en-US" sz="2800" dirty="0" err="1"/>
              <a:t>adalah</a:t>
            </a:r>
            <a:r>
              <a:rPr lang="en-US" sz="2800" dirty="0"/>
              <a:t> 3.</a:t>
            </a:r>
          </a:p>
          <a:p>
            <a:pPr marL="509270" marR="722630">
              <a:lnSpc>
                <a:spcPct val="114999"/>
              </a:lnSpc>
              <a:spcBef>
                <a:spcPts val="195"/>
              </a:spcBef>
            </a:pPr>
            <a:endParaRPr sz="2500" dirty="0">
              <a:latin typeface="Roboto"/>
              <a:cs typeface="Roboto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48DB9BC0-D353-51A5-BEAF-8D5F39D4B4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75" y="1403946"/>
            <a:ext cx="7961808" cy="451548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669307B6-EB11-108B-F9BF-35FC46EB9C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0" y="5954519"/>
            <a:ext cx="8190356" cy="3989581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293361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169246" y="7962900"/>
            <a:ext cx="3031154" cy="1729018"/>
            <a:chOff x="169246" y="4107093"/>
            <a:chExt cx="11267440" cy="558482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9246" y="4107093"/>
              <a:ext cx="11267146" cy="5584585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31583" y="4799998"/>
              <a:ext cx="401698" cy="578053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00564" y="5088321"/>
              <a:ext cx="401698" cy="578053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02389" y="6610104"/>
              <a:ext cx="401698" cy="578053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527026" y="4948384"/>
              <a:ext cx="401698" cy="578053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27774" y="4371739"/>
              <a:ext cx="401698" cy="578053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913659" y="5855229"/>
              <a:ext cx="401698" cy="578053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592824" y="7938736"/>
              <a:ext cx="401698" cy="578053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291465" y="7938736"/>
              <a:ext cx="372305" cy="529065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45998" y="4508826"/>
              <a:ext cx="401698" cy="578053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44172" y="5236706"/>
              <a:ext cx="401698" cy="578053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85019" y="7362091"/>
              <a:ext cx="401698" cy="578053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400762" y="6033458"/>
              <a:ext cx="401698" cy="578053"/>
            </a:xfrm>
            <a:prstGeom prst="rect">
              <a:avLst/>
            </a:prstGeom>
          </p:spPr>
        </p:pic>
      </p:grp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xfrm>
            <a:off x="156546" y="125484"/>
            <a:ext cx="9749454" cy="10130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500" b="1" spc="-20" dirty="0">
                <a:latin typeface="Roboto"/>
                <a:cs typeface="Roboto"/>
              </a:rPr>
              <a:t>K</a:t>
            </a:r>
            <a:r>
              <a:rPr sz="6500" b="1" spc="100" dirty="0">
                <a:latin typeface="Roboto"/>
                <a:cs typeface="Roboto"/>
              </a:rPr>
              <a:t> </a:t>
            </a:r>
            <a:r>
              <a:rPr sz="6500" b="1" spc="-315" dirty="0">
                <a:latin typeface="Roboto"/>
                <a:cs typeface="Roboto"/>
              </a:rPr>
              <a:t>-</a:t>
            </a:r>
            <a:r>
              <a:rPr sz="6500" b="1" spc="100" dirty="0">
                <a:latin typeface="Roboto"/>
                <a:cs typeface="Roboto"/>
              </a:rPr>
              <a:t> </a:t>
            </a:r>
            <a:r>
              <a:rPr sz="6500" b="1" spc="105" dirty="0">
                <a:latin typeface="Roboto"/>
                <a:cs typeface="Roboto"/>
              </a:rPr>
              <a:t>MEANS </a:t>
            </a:r>
            <a:r>
              <a:rPr sz="6500" b="1" spc="75" dirty="0">
                <a:latin typeface="Roboto"/>
                <a:cs typeface="Roboto"/>
              </a:rPr>
              <a:t>CLUST</a:t>
            </a:r>
            <a:r>
              <a:rPr lang="en-US" sz="6500" b="1" spc="75" dirty="0">
                <a:latin typeface="Roboto"/>
                <a:cs typeface="Roboto"/>
              </a:rPr>
              <a:t>E</a:t>
            </a:r>
            <a:r>
              <a:rPr sz="6500" b="1" spc="75" dirty="0">
                <a:latin typeface="Roboto"/>
                <a:cs typeface="Roboto"/>
              </a:rPr>
              <a:t>RING</a:t>
            </a:r>
            <a:endParaRPr sz="6500" dirty="0">
              <a:latin typeface="Roboto"/>
              <a:cs typeface="Roboto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8762999" y="1403945"/>
            <a:ext cx="9282919" cy="1986955"/>
          </a:xfrm>
          <a:custGeom>
            <a:avLst/>
            <a:gdLst/>
            <a:ahLst/>
            <a:cxnLst/>
            <a:rect l="l" t="t" r="r" b="b"/>
            <a:pathLst>
              <a:path w="9960610" h="2203450">
                <a:moveTo>
                  <a:pt x="0" y="2203187"/>
                </a:moveTo>
                <a:lnTo>
                  <a:pt x="0" y="0"/>
                </a:lnTo>
                <a:lnTo>
                  <a:pt x="9960449" y="0"/>
                </a:lnTo>
                <a:lnTo>
                  <a:pt x="9960449" y="2203187"/>
                </a:lnTo>
                <a:lnTo>
                  <a:pt x="0" y="220318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8520916" y="1484185"/>
            <a:ext cx="9305575" cy="1630896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509270" marR="722630">
              <a:lnSpc>
                <a:spcPct val="114999"/>
              </a:lnSpc>
              <a:spcBef>
                <a:spcPts val="195"/>
              </a:spcBef>
            </a:pPr>
            <a:r>
              <a:rPr lang="en-US" sz="3500" b="1" dirty="0"/>
              <a:t>Clusters Analysis</a:t>
            </a:r>
          </a:p>
          <a:p>
            <a:pPr marL="509270" marR="722630">
              <a:lnSpc>
                <a:spcPct val="114999"/>
              </a:lnSpc>
              <a:spcBef>
                <a:spcPts val="195"/>
              </a:spcBef>
            </a:pPr>
            <a:r>
              <a:rPr lang="en-US" sz="2800" dirty="0" err="1"/>
              <a:t>Menggunakan</a:t>
            </a:r>
            <a:r>
              <a:rPr lang="en-US" sz="2800" dirty="0"/>
              <a:t> </a:t>
            </a:r>
            <a:r>
              <a:rPr lang="en-US" sz="2800" dirty="0" err="1"/>
              <a:t>metode</a:t>
            </a:r>
            <a:r>
              <a:rPr lang="en-US" sz="2800" dirty="0"/>
              <a:t> PCA </a:t>
            </a:r>
            <a:r>
              <a:rPr lang="en-US" sz="2800" dirty="0" err="1"/>
              <a:t>untuk</a:t>
            </a:r>
            <a:r>
              <a:rPr lang="en-US" sz="2800" dirty="0"/>
              <a:t> </a:t>
            </a:r>
            <a:r>
              <a:rPr lang="en-US" sz="2800" dirty="0" err="1"/>
              <a:t>mereduksi</a:t>
            </a:r>
            <a:r>
              <a:rPr lang="en-US" sz="2800" dirty="0"/>
              <a:t> </a:t>
            </a:r>
            <a:r>
              <a:rPr lang="en-US" sz="2800" dirty="0" err="1"/>
              <a:t>dimensi</a:t>
            </a:r>
            <a:r>
              <a:rPr lang="en-US" sz="2800" dirty="0"/>
              <a:t> dataset </a:t>
            </a:r>
            <a:r>
              <a:rPr lang="en-US" sz="2800" dirty="0" err="1"/>
              <a:t>fitur</a:t>
            </a:r>
            <a:r>
              <a:rPr lang="en-US" sz="2800" dirty="0"/>
              <a:t> clustering.</a:t>
            </a:r>
            <a:endParaRPr sz="2500" dirty="0">
              <a:latin typeface="Roboto"/>
              <a:cs typeface="Roboto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CD29CB9-6B17-3409-0AC8-34512F1480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082" y="1379480"/>
            <a:ext cx="7211431" cy="455358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518CBA8-6968-58F3-1E8B-1AC62EC52E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34490" y="3957458"/>
            <a:ext cx="2874584" cy="3776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9429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293361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169246" y="7962900"/>
            <a:ext cx="3031154" cy="1729018"/>
            <a:chOff x="169246" y="4107093"/>
            <a:chExt cx="11267440" cy="558482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9246" y="4107093"/>
              <a:ext cx="11267146" cy="5584585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31583" y="4799998"/>
              <a:ext cx="401698" cy="578053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00564" y="5088321"/>
              <a:ext cx="401698" cy="578053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02389" y="6610104"/>
              <a:ext cx="401698" cy="578053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527026" y="4948384"/>
              <a:ext cx="401698" cy="578053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27774" y="4371739"/>
              <a:ext cx="401698" cy="578053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913659" y="5855229"/>
              <a:ext cx="401698" cy="578053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592824" y="7938736"/>
              <a:ext cx="401698" cy="578053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291465" y="7938736"/>
              <a:ext cx="372305" cy="529065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45998" y="4508826"/>
              <a:ext cx="401698" cy="578053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44172" y="5236706"/>
              <a:ext cx="401698" cy="578053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85019" y="7362091"/>
              <a:ext cx="401698" cy="578053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400762" y="6033458"/>
              <a:ext cx="401698" cy="578053"/>
            </a:xfrm>
            <a:prstGeom prst="rect">
              <a:avLst/>
            </a:prstGeom>
          </p:spPr>
        </p:pic>
      </p:grp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xfrm>
            <a:off x="156546" y="125484"/>
            <a:ext cx="9749454" cy="10130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500" b="1" spc="-20" dirty="0">
                <a:latin typeface="Roboto"/>
                <a:cs typeface="Roboto"/>
              </a:rPr>
              <a:t>K</a:t>
            </a:r>
            <a:r>
              <a:rPr sz="6500" b="1" spc="100" dirty="0">
                <a:latin typeface="Roboto"/>
                <a:cs typeface="Roboto"/>
              </a:rPr>
              <a:t> </a:t>
            </a:r>
            <a:r>
              <a:rPr sz="6500" b="1" spc="-315" dirty="0">
                <a:latin typeface="Roboto"/>
                <a:cs typeface="Roboto"/>
              </a:rPr>
              <a:t>-</a:t>
            </a:r>
            <a:r>
              <a:rPr sz="6500" b="1" spc="100" dirty="0">
                <a:latin typeface="Roboto"/>
                <a:cs typeface="Roboto"/>
              </a:rPr>
              <a:t> </a:t>
            </a:r>
            <a:r>
              <a:rPr sz="6500" b="1" spc="105" dirty="0">
                <a:latin typeface="Roboto"/>
                <a:cs typeface="Roboto"/>
              </a:rPr>
              <a:t>MEANS </a:t>
            </a:r>
            <a:r>
              <a:rPr sz="6500" b="1" spc="75" dirty="0">
                <a:latin typeface="Roboto"/>
                <a:cs typeface="Roboto"/>
              </a:rPr>
              <a:t>CLUST</a:t>
            </a:r>
            <a:r>
              <a:rPr lang="en-US" sz="6500" b="1" spc="75" dirty="0">
                <a:latin typeface="Roboto"/>
                <a:cs typeface="Roboto"/>
              </a:rPr>
              <a:t>E</a:t>
            </a:r>
            <a:r>
              <a:rPr sz="6500" b="1" spc="75" dirty="0">
                <a:latin typeface="Roboto"/>
                <a:cs typeface="Roboto"/>
              </a:rPr>
              <a:t>RING</a:t>
            </a:r>
            <a:endParaRPr sz="6500" dirty="0">
              <a:latin typeface="Roboto"/>
              <a:cs typeface="Roboto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789BC91A-C015-F483-D6A0-01057337BF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689" y="1313693"/>
            <a:ext cx="6970111" cy="172894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AA56CA7-888B-3F5D-B770-6B8D10505E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2689" y="3233354"/>
            <a:ext cx="6970111" cy="4214933"/>
          </a:xfrm>
          <a:prstGeom prst="rect">
            <a:avLst/>
          </a:prstGeom>
        </p:spPr>
      </p:pic>
      <p:sp>
        <p:nvSpPr>
          <p:cNvPr id="26" name="object 20">
            <a:extLst>
              <a:ext uri="{FF2B5EF4-FFF2-40B4-BE49-F238E27FC236}">
                <a16:creationId xmlns:a16="http://schemas.microsoft.com/office/drawing/2014/main" id="{7DC19A77-0B3A-8FF0-F7AE-E384581CC562}"/>
              </a:ext>
            </a:extLst>
          </p:cNvPr>
          <p:cNvSpPr/>
          <p:nvPr/>
        </p:nvSpPr>
        <p:spPr>
          <a:xfrm>
            <a:off x="7355489" y="1246560"/>
            <a:ext cx="9797041" cy="8445283"/>
          </a:xfrm>
          <a:custGeom>
            <a:avLst/>
            <a:gdLst/>
            <a:ahLst/>
            <a:cxnLst/>
            <a:rect l="l" t="t" r="r" b="b"/>
            <a:pathLst>
              <a:path w="9960610" h="2203450">
                <a:moveTo>
                  <a:pt x="0" y="2203187"/>
                </a:moveTo>
                <a:lnTo>
                  <a:pt x="0" y="0"/>
                </a:lnTo>
                <a:lnTo>
                  <a:pt x="9960449" y="0"/>
                </a:lnTo>
                <a:lnTo>
                  <a:pt x="9960449" y="2203187"/>
                </a:lnTo>
                <a:lnTo>
                  <a:pt x="0" y="220318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1">
            <a:extLst>
              <a:ext uri="{FF2B5EF4-FFF2-40B4-BE49-F238E27FC236}">
                <a16:creationId xmlns:a16="http://schemas.microsoft.com/office/drawing/2014/main" id="{D4EF060A-12B1-9382-4431-D644A62A68FE}"/>
              </a:ext>
            </a:extLst>
          </p:cNvPr>
          <p:cNvSpPr txBox="1"/>
          <p:nvPr/>
        </p:nvSpPr>
        <p:spPr>
          <a:xfrm>
            <a:off x="7601221" y="1264066"/>
            <a:ext cx="9305575" cy="8325164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509270" marR="722630" algn="ctr">
              <a:lnSpc>
                <a:spcPct val="114999"/>
              </a:lnSpc>
              <a:spcBef>
                <a:spcPts val="195"/>
              </a:spcBef>
            </a:pPr>
            <a:r>
              <a:rPr lang="en-US" sz="3200" b="1" dirty="0"/>
              <a:t>Analysis</a:t>
            </a:r>
          </a:p>
          <a:p>
            <a:r>
              <a:rPr lang="en-US" sz="2800" dirty="0"/>
              <a:t>Cluster 0 (low class customer):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 err="1"/>
              <a:t>Dapat</a:t>
            </a:r>
            <a:r>
              <a:rPr lang="en-US" sz="2800" dirty="0"/>
              <a:t> </a:t>
            </a:r>
            <a:r>
              <a:rPr lang="en-US" sz="2800" dirty="0" err="1"/>
              <a:t>dilihat</a:t>
            </a:r>
            <a:r>
              <a:rPr lang="en-US" sz="2800" dirty="0"/>
              <a:t> </a:t>
            </a:r>
            <a:r>
              <a:rPr lang="en-US" sz="2800" dirty="0" err="1"/>
              <a:t>dari</a:t>
            </a:r>
            <a:r>
              <a:rPr lang="en-US" sz="2800" dirty="0"/>
              <a:t> data yang </a:t>
            </a:r>
            <a:r>
              <a:rPr lang="en-US" sz="2800" dirty="0" err="1"/>
              <a:t>sudah</a:t>
            </a:r>
            <a:r>
              <a:rPr lang="en-US" sz="2800" dirty="0"/>
              <a:t> </a:t>
            </a:r>
            <a:r>
              <a:rPr lang="en-US" sz="2800" dirty="0" err="1"/>
              <a:t>ada</a:t>
            </a:r>
            <a:r>
              <a:rPr lang="en-US" sz="2800" dirty="0"/>
              <a:t> </a:t>
            </a:r>
            <a:r>
              <a:rPr lang="en-US" sz="2800" dirty="0" err="1"/>
              <a:t>bahwa</a:t>
            </a:r>
            <a:r>
              <a:rPr lang="en-US" sz="2800" dirty="0"/>
              <a:t> member pada cluster 0 </a:t>
            </a:r>
            <a:r>
              <a:rPr lang="en-US" sz="2800" dirty="0" err="1"/>
              <a:t>memiliki</a:t>
            </a:r>
            <a:r>
              <a:rPr lang="en-US" sz="2800" dirty="0"/>
              <a:t> </a:t>
            </a:r>
            <a:r>
              <a:rPr lang="en-US" sz="2800" dirty="0" err="1"/>
              <a:t>durasi</a:t>
            </a:r>
            <a:r>
              <a:rPr lang="en-US" sz="2800" dirty="0"/>
              <a:t> membership </a:t>
            </a:r>
            <a:r>
              <a:rPr lang="en-US" sz="2800" dirty="0" err="1"/>
              <a:t>selama</a:t>
            </a:r>
            <a:r>
              <a:rPr lang="en-US" sz="2800" dirty="0"/>
              <a:t> 38 </a:t>
            </a:r>
            <a:r>
              <a:rPr lang="en-US" sz="2800" dirty="0" err="1"/>
              <a:t>bulan</a:t>
            </a:r>
            <a:r>
              <a:rPr lang="en-US" sz="2800" dirty="0"/>
              <a:t> yang </a:t>
            </a:r>
            <a:r>
              <a:rPr lang="en-US" sz="2800" dirty="0" err="1"/>
              <a:t>memiliki</a:t>
            </a:r>
            <a:r>
              <a:rPr lang="en-US" sz="2800" dirty="0"/>
              <a:t> </a:t>
            </a:r>
            <a:r>
              <a:rPr lang="en-US" sz="2800" dirty="0" err="1"/>
              <a:t>jarak</a:t>
            </a:r>
            <a:r>
              <a:rPr lang="en-US" sz="2800" dirty="0"/>
              <a:t> </a:t>
            </a:r>
            <a:r>
              <a:rPr lang="en-US" sz="2800" dirty="0" err="1"/>
              <a:t>penerbangan</a:t>
            </a:r>
            <a:r>
              <a:rPr lang="en-US" sz="2800" dirty="0"/>
              <a:t> </a:t>
            </a:r>
            <a:r>
              <a:rPr lang="en-US" sz="2800" dirty="0" err="1"/>
              <a:t>sebesar</a:t>
            </a:r>
            <a:r>
              <a:rPr lang="en-US" sz="2800" dirty="0"/>
              <a:t> 9.182 kilometer yang </a:t>
            </a:r>
            <a:r>
              <a:rPr lang="en-US" sz="2800" dirty="0" err="1"/>
              <a:t>memiliki</a:t>
            </a:r>
            <a:r>
              <a:rPr lang="en-US" sz="2800" dirty="0"/>
              <a:t> rata </a:t>
            </a:r>
            <a:r>
              <a:rPr lang="en-US" sz="2800" dirty="0" err="1"/>
              <a:t>rata</a:t>
            </a:r>
            <a:r>
              <a:rPr lang="en-US" sz="2800" dirty="0"/>
              <a:t> </a:t>
            </a:r>
            <a:r>
              <a:rPr lang="en-US" sz="2800" dirty="0" err="1"/>
              <a:t>penerbangan</a:t>
            </a:r>
            <a:r>
              <a:rPr lang="en-US" sz="2800" dirty="0"/>
              <a:t> </a:t>
            </a:r>
            <a:r>
              <a:rPr lang="en-US" sz="2800" dirty="0" err="1"/>
              <a:t>diatas</a:t>
            </a:r>
            <a:r>
              <a:rPr lang="en-US" sz="2800" dirty="0"/>
              <a:t> 6 kali</a:t>
            </a:r>
          </a:p>
          <a:p>
            <a:endParaRPr lang="en-US" sz="2800" dirty="0"/>
          </a:p>
          <a:p>
            <a:r>
              <a:rPr lang="en-US" sz="2800" dirty="0"/>
              <a:t>Cluster 1 (middle class customer):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 err="1"/>
              <a:t>Dapat</a:t>
            </a:r>
            <a:r>
              <a:rPr lang="en-US" sz="2800" dirty="0"/>
              <a:t> </a:t>
            </a:r>
            <a:r>
              <a:rPr lang="en-US" sz="2800" dirty="0" err="1"/>
              <a:t>dilihat</a:t>
            </a:r>
            <a:r>
              <a:rPr lang="en-US" sz="2800" dirty="0"/>
              <a:t> </a:t>
            </a:r>
            <a:r>
              <a:rPr lang="en-US" sz="2800" dirty="0" err="1"/>
              <a:t>dari</a:t>
            </a:r>
            <a:r>
              <a:rPr lang="en-US" sz="2800" dirty="0"/>
              <a:t> data yang </a:t>
            </a:r>
            <a:r>
              <a:rPr lang="en-US" sz="2800" dirty="0" err="1"/>
              <a:t>suda</a:t>
            </a:r>
            <a:r>
              <a:rPr lang="en-US" sz="2800" dirty="0"/>
              <a:t> </a:t>
            </a:r>
            <a:r>
              <a:rPr lang="en-US" sz="2800" dirty="0" err="1"/>
              <a:t>ada</a:t>
            </a:r>
            <a:r>
              <a:rPr lang="en-US" sz="2800" dirty="0"/>
              <a:t> </a:t>
            </a:r>
            <a:r>
              <a:rPr lang="en-US" sz="2800" dirty="0" err="1"/>
              <a:t>bahwa</a:t>
            </a:r>
            <a:r>
              <a:rPr lang="en-US" sz="2800" dirty="0"/>
              <a:t> member pada cluster 1 </a:t>
            </a:r>
            <a:r>
              <a:rPr lang="en-US" sz="2800" dirty="0" err="1"/>
              <a:t>memiliki</a:t>
            </a:r>
            <a:r>
              <a:rPr lang="en-US" sz="2800" dirty="0"/>
              <a:t> </a:t>
            </a:r>
            <a:r>
              <a:rPr lang="en-US" sz="2800" dirty="0" err="1"/>
              <a:t>durasi</a:t>
            </a:r>
            <a:r>
              <a:rPr lang="en-US" sz="2800" dirty="0"/>
              <a:t> </a:t>
            </a:r>
            <a:r>
              <a:rPr lang="en-US" sz="2800" dirty="0" err="1"/>
              <a:t>berlangganan</a:t>
            </a:r>
            <a:r>
              <a:rPr lang="en-US" sz="2800" dirty="0"/>
              <a:t> </a:t>
            </a:r>
            <a:r>
              <a:rPr lang="en-US" sz="2800" dirty="0" err="1"/>
              <a:t>selama</a:t>
            </a:r>
            <a:r>
              <a:rPr lang="en-US" sz="2800" dirty="0"/>
              <a:t> 42 </a:t>
            </a:r>
            <a:r>
              <a:rPr lang="en-US" sz="2800" dirty="0" err="1"/>
              <a:t>bulan</a:t>
            </a:r>
            <a:r>
              <a:rPr lang="en-US" sz="2800" dirty="0"/>
              <a:t> dan </a:t>
            </a:r>
            <a:r>
              <a:rPr lang="en-US" sz="2800" dirty="0" err="1"/>
              <a:t>memiliki</a:t>
            </a:r>
            <a:r>
              <a:rPr lang="en-US" sz="2800" dirty="0"/>
              <a:t> </a:t>
            </a:r>
            <a:r>
              <a:rPr lang="en-US" sz="2800" dirty="0" err="1"/>
              <a:t>jarak</a:t>
            </a:r>
            <a:r>
              <a:rPr lang="en-US" sz="2800" dirty="0"/>
              <a:t> </a:t>
            </a:r>
            <a:r>
              <a:rPr lang="en-US" sz="2800" dirty="0" err="1"/>
              <a:t>penerbangan</a:t>
            </a:r>
            <a:r>
              <a:rPr lang="en-US" sz="2800" dirty="0"/>
              <a:t> </a:t>
            </a:r>
            <a:r>
              <a:rPr lang="en-US" sz="2800" dirty="0" err="1"/>
              <a:t>sebesar</a:t>
            </a:r>
            <a:r>
              <a:rPr lang="en-US" sz="2800" dirty="0"/>
              <a:t> 10.919 kilometer yang </a:t>
            </a:r>
            <a:r>
              <a:rPr lang="en-US" sz="2800" dirty="0" err="1"/>
              <a:t>memeliki</a:t>
            </a:r>
            <a:r>
              <a:rPr lang="en-US" sz="2800" dirty="0"/>
              <a:t> rata </a:t>
            </a:r>
            <a:r>
              <a:rPr lang="en-US" sz="2800" dirty="0" err="1"/>
              <a:t>rata</a:t>
            </a:r>
            <a:r>
              <a:rPr lang="en-US" sz="2800" dirty="0"/>
              <a:t> </a:t>
            </a:r>
            <a:r>
              <a:rPr lang="en-US" sz="2800" dirty="0" err="1"/>
              <a:t>penerbangan</a:t>
            </a:r>
            <a:r>
              <a:rPr lang="en-US" sz="2800" dirty="0"/>
              <a:t> </a:t>
            </a:r>
            <a:r>
              <a:rPr lang="en-US" sz="2800" dirty="0" err="1"/>
              <a:t>diatas</a:t>
            </a:r>
            <a:r>
              <a:rPr lang="en-US" sz="2800" dirty="0"/>
              <a:t> 8 kali</a:t>
            </a:r>
          </a:p>
          <a:p>
            <a:endParaRPr lang="en-US" sz="2800" dirty="0"/>
          </a:p>
          <a:p>
            <a:r>
              <a:rPr lang="en-US" sz="2800" dirty="0"/>
              <a:t>Cluster 2 (High Class Customer):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 err="1"/>
              <a:t>Dapat</a:t>
            </a:r>
            <a:r>
              <a:rPr lang="en-US" sz="2800" dirty="0"/>
              <a:t> </a:t>
            </a:r>
            <a:r>
              <a:rPr lang="en-US" sz="2800" dirty="0" err="1"/>
              <a:t>dilihat</a:t>
            </a:r>
            <a:r>
              <a:rPr lang="en-US" sz="2800" dirty="0"/>
              <a:t> </a:t>
            </a:r>
            <a:r>
              <a:rPr lang="en-US" sz="2800" dirty="0" err="1"/>
              <a:t>dari</a:t>
            </a:r>
            <a:r>
              <a:rPr lang="en-US" sz="2800" dirty="0"/>
              <a:t> data yang </a:t>
            </a:r>
            <a:r>
              <a:rPr lang="en-US" sz="2800" dirty="0" err="1"/>
              <a:t>sudah</a:t>
            </a:r>
            <a:r>
              <a:rPr lang="en-US" sz="2800" dirty="0"/>
              <a:t> </a:t>
            </a:r>
            <a:r>
              <a:rPr lang="en-US" sz="2800" dirty="0" err="1"/>
              <a:t>ada</a:t>
            </a:r>
            <a:r>
              <a:rPr lang="en-US" sz="2800" dirty="0"/>
              <a:t> </a:t>
            </a:r>
            <a:r>
              <a:rPr lang="en-US" sz="2800" dirty="0" err="1"/>
              <a:t>bahwa</a:t>
            </a:r>
            <a:r>
              <a:rPr lang="en-US" sz="2800" dirty="0"/>
              <a:t> member pada cluster 2 </a:t>
            </a:r>
            <a:r>
              <a:rPr lang="en-US" sz="2800" dirty="0" err="1"/>
              <a:t>memiliki</a:t>
            </a:r>
            <a:r>
              <a:rPr lang="en-US" sz="2800" dirty="0"/>
              <a:t> </a:t>
            </a:r>
            <a:r>
              <a:rPr lang="en-US" sz="2800" dirty="0" err="1"/>
              <a:t>durasi</a:t>
            </a:r>
            <a:r>
              <a:rPr lang="en-US" sz="2800" dirty="0"/>
              <a:t> </a:t>
            </a:r>
            <a:r>
              <a:rPr lang="en-US" sz="2800" dirty="0" err="1"/>
              <a:t>berlangganan</a:t>
            </a:r>
            <a:r>
              <a:rPr lang="en-US" sz="2800" dirty="0"/>
              <a:t> </a:t>
            </a:r>
            <a:r>
              <a:rPr lang="en-US" sz="2800" dirty="0" err="1"/>
              <a:t>selama</a:t>
            </a:r>
            <a:r>
              <a:rPr lang="en-US" sz="2800" dirty="0"/>
              <a:t> 52 </a:t>
            </a:r>
            <a:r>
              <a:rPr lang="en-US" sz="2800" dirty="0" err="1"/>
              <a:t>bulan</a:t>
            </a:r>
            <a:r>
              <a:rPr lang="en-US" sz="2800" dirty="0"/>
              <a:t> dan </a:t>
            </a:r>
            <a:r>
              <a:rPr lang="en-US" sz="2800" dirty="0" err="1"/>
              <a:t>memiliki</a:t>
            </a:r>
            <a:r>
              <a:rPr lang="en-US" sz="2800" dirty="0"/>
              <a:t> </a:t>
            </a:r>
            <a:r>
              <a:rPr lang="en-US" sz="2800" dirty="0" err="1"/>
              <a:t>jarak</a:t>
            </a:r>
            <a:r>
              <a:rPr lang="en-US" sz="2800" dirty="0"/>
              <a:t> </a:t>
            </a:r>
            <a:r>
              <a:rPr lang="en-US" sz="2800" dirty="0" err="1"/>
              <a:t>penerbangan</a:t>
            </a:r>
            <a:r>
              <a:rPr lang="en-US" sz="2800" dirty="0"/>
              <a:t> yang </a:t>
            </a:r>
            <a:r>
              <a:rPr lang="en-US" sz="2800" dirty="0" err="1"/>
              <a:t>jauh</a:t>
            </a:r>
            <a:r>
              <a:rPr lang="en-US" sz="2800" dirty="0"/>
              <a:t> </a:t>
            </a:r>
            <a:r>
              <a:rPr lang="en-US" sz="2800" dirty="0" err="1"/>
              <a:t>sebesar</a:t>
            </a:r>
            <a:r>
              <a:rPr lang="en-US" sz="2800" dirty="0"/>
              <a:t> 13.083 kilometer yang </a:t>
            </a:r>
            <a:r>
              <a:rPr lang="en-US" sz="2800" dirty="0" err="1"/>
              <a:t>memiliki</a:t>
            </a:r>
            <a:r>
              <a:rPr lang="en-US" sz="2800" dirty="0"/>
              <a:t> rata </a:t>
            </a:r>
            <a:r>
              <a:rPr lang="en-US" sz="2800" dirty="0" err="1"/>
              <a:t>rata</a:t>
            </a:r>
            <a:r>
              <a:rPr lang="en-US" sz="2800" dirty="0"/>
              <a:t> </a:t>
            </a:r>
            <a:r>
              <a:rPr lang="en-US" sz="2800" dirty="0" err="1"/>
              <a:t>penerbangan</a:t>
            </a:r>
            <a:r>
              <a:rPr lang="en-US" sz="2800" dirty="0"/>
              <a:t> </a:t>
            </a:r>
            <a:r>
              <a:rPr lang="en-US" sz="2800" dirty="0" err="1"/>
              <a:t>diatas</a:t>
            </a:r>
            <a:r>
              <a:rPr lang="en-US" sz="2800" dirty="0"/>
              <a:t> 9 kali</a:t>
            </a:r>
          </a:p>
          <a:p>
            <a:pPr marL="509270" marR="722630">
              <a:lnSpc>
                <a:spcPct val="114999"/>
              </a:lnSpc>
              <a:spcBef>
                <a:spcPts val="195"/>
              </a:spcBef>
            </a:pPr>
            <a:endParaRPr lang="en-US" sz="2300" dirty="0"/>
          </a:p>
        </p:txBody>
      </p:sp>
    </p:spTree>
    <p:extLst>
      <p:ext uri="{BB962C8B-B14F-4D97-AF65-F5344CB8AC3E}">
        <p14:creationId xmlns:p14="http://schemas.microsoft.com/office/powerpoint/2010/main" val="25080750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44000" y="435219"/>
            <a:ext cx="8518525" cy="3606169"/>
          </a:xfrm>
          <a:custGeom>
            <a:avLst/>
            <a:gdLst/>
            <a:ahLst/>
            <a:cxnLst/>
            <a:rect l="l" t="t" r="r" b="b"/>
            <a:pathLst>
              <a:path w="8518525" h="4718685">
                <a:moveTo>
                  <a:pt x="8115212" y="4718597"/>
                </a:moveTo>
                <a:lnTo>
                  <a:pt x="402735" y="4718597"/>
                </a:lnTo>
                <a:lnTo>
                  <a:pt x="393466" y="4717266"/>
                </a:lnTo>
                <a:lnTo>
                  <a:pt x="349403" y="4706622"/>
                </a:lnTo>
                <a:lnTo>
                  <a:pt x="307004" y="4692074"/>
                </a:lnTo>
                <a:lnTo>
                  <a:pt x="266475" y="4673825"/>
                </a:lnTo>
                <a:lnTo>
                  <a:pt x="228019" y="4652078"/>
                </a:lnTo>
                <a:lnTo>
                  <a:pt x="191838" y="4627037"/>
                </a:lnTo>
                <a:lnTo>
                  <a:pt x="158137" y="4598906"/>
                </a:lnTo>
                <a:lnTo>
                  <a:pt x="127119" y="4567888"/>
                </a:lnTo>
                <a:lnTo>
                  <a:pt x="98988" y="4534187"/>
                </a:lnTo>
                <a:lnTo>
                  <a:pt x="73947" y="4498006"/>
                </a:lnTo>
                <a:lnTo>
                  <a:pt x="52200" y="4459550"/>
                </a:lnTo>
                <a:lnTo>
                  <a:pt x="33951" y="4419020"/>
                </a:lnTo>
                <a:lnTo>
                  <a:pt x="19402" y="4376622"/>
                </a:lnTo>
                <a:lnTo>
                  <a:pt x="8759" y="4332559"/>
                </a:lnTo>
                <a:lnTo>
                  <a:pt x="2223" y="4287034"/>
                </a:lnTo>
                <a:lnTo>
                  <a:pt x="0" y="4240252"/>
                </a:lnTo>
                <a:lnTo>
                  <a:pt x="0" y="485772"/>
                </a:lnTo>
                <a:lnTo>
                  <a:pt x="2223" y="438991"/>
                </a:lnTo>
                <a:lnTo>
                  <a:pt x="8759" y="393466"/>
                </a:lnTo>
                <a:lnTo>
                  <a:pt x="19402" y="349402"/>
                </a:lnTo>
                <a:lnTo>
                  <a:pt x="33951" y="307004"/>
                </a:lnTo>
                <a:lnTo>
                  <a:pt x="52200" y="266475"/>
                </a:lnTo>
                <a:lnTo>
                  <a:pt x="73947" y="228018"/>
                </a:lnTo>
                <a:lnTo>
                  <a:pt x="98988" y="191837"/>
                </a:lnTo>
                <a:lnTo>
                  <a:pt x="127119" y="158136"/>
                </a:lnTo>
                <a:lnTo>
                  <a:pt x="158137" y="127119"/>
                </a:lnTo>
                <a:lnTo>
                  <a:pt x="191838" y="98987"/>
                </a:lnTo>
                <a:lnTo>
                  <a:pt x="228019" y="73947"/>
                </a:lnTo>
                <a:lnTo>
                  <a:pt x="266475" y="52200"/>
                </a:lnTo>
                <a:lnTo>
                  <a:pt x="307004" y="33950"/>
                </a:lnTo>
                <a:lnTo>
                  <a:pt x="349403" y="19402"/>
                </a:lnTo>
                <a:lnTo>
                  <a:pt x="393466" y="8758"/>
                </a:lnTo>
                <a:lnTo>
                  <a:pt x="438991" y="2223"/>
                </a:lnTo>
                <a:lnTo>
                  <a:pt x="485767" y="0"/>
                </a:lnTo>
                <a:lnTo>
                  <a:pt x="8032180" y="0"/>
                </a:lnTo>
                <a:lnTo>
                  <a:pt x="8078956" y="2223"/>
                </a:lnTo>
                <a:lnTo>
                  <a:pt x="8124482" y="8758"/>
                </a:lnTo>
                <a:lnTo>
                  <a:pt x="8168545" y="19402"/>
                </a:lnTo>
                <a:lnTo>
                  <a:pt x="8210943" y="33950"/>
                </a:lnTo>
                <a:lnTo>
                  <a:pt x="8251472" y="52200"/>
                </a:lnTo>
                <a:lnTo>
                  <a:pt x="8289929" y="73947"/>
                </a:lnTo>
                <a:lnTo>
                  <a:pt x="8326110" y="98987"/>
                </a:lnTo>
                <a:lnTo>
                  <a:pt x="8359811" y="127119"/>
                </a:lnTo>
                <a:lnTo>
                  <a:pt x="8390829" y="158136"/>
                </a:lnTo>
                <a:lnTo>
                  <a:pt x="8418960" y="191837"/>
                </a:lnTo>
                <a:lnTo>
                  <a:pt x="8444000" y="228018"/>
                </a:lnTo>
                <a:lnTo>
                  <a:pt x="8465747" y="266475"/>
                </a:lnTo>
                <a:lnTo>
                  <a:pt x="8483997" y="307004"/>
                </a:lnTo>
                <a:lnTo>
                  <a:pt x="8498545" y="349402"/>
                </a:lnTo>
                <a:lnTo>
                  <a:pt x="8509189" y="393466"/>
                </a:lnTo>
                <a:lnTo>
                  <a:pt x="8515724" y="438991"/>
                </a:lnTo>
                <a:lnTo>
                  <a:pt x="8517948" y="485772"/>
                </a:lnTo>
                <a:lnTo>
                  <a:pt x="8517948" y="4240252"/>
                </a:lnTo>
                <a:lnTo>
                  <a:pt x="8515724" y="4287034"/>
                </a:lnTo>
                <a:lnTo>
                  <a:pt x="8509189" y="4332559"/>
                </a:lnTo>
                <a:lnTo>
                  <a:pt x="8498545" y="4376622"/>
                </a:lnTo>
                <a:lnTo>
                  <a:pt x="8483997" y="4419020"/>
                </a:lnTo>
                <a:lnTo>
                  <a:pt x="8465747" y="4459550"/>
                </a:lnTo>
                <a:lnTo>
                  <a:pt x="8444000" y="4498006"/>
                </a:lnTo>
                <a:lnTo>
                  <a:pt x="8418960" y="4534187"/>
                </a:lnTo>
                <a:lnTo>
                  <a:pt x="8390829" y="4567888"/>
                </a:lnTo>
                <a:lnTo>
                  <a:pt x="8359811" y="4598906"/>
                </a:lnTo>
                <a:lnTo>
                  <a:pt x="8326110" y="4627037"/>
                </a:lnTo>
                <a:lnTo>
                  <a:pt x="8289929" y="4652078"/>
                </a:lnTo>
                <a:lnTo>
                  <a:pt x="8251472" y="4673825"/>
                </a:lnTo>
                <a:lnTo>
                  <a:pt x="8210943" y="4692074"/>
                </a:lnTo>
                <a:lnTo>
                  <a:pt x="8168545" y="4706622"/>
                </a:lnTo>
                <a:lnTo>
                  <a:pt x="8124482" y="4717266"/>
                </a:lnTo>
                <a:lnTo>
                  <a:pt x="8115212" y="4718597"/>
                </a:lnTo>
                <a:close/>
              </a:path>
            </a:pathLst>
          </a:custGeom>
          <a:solidFill>
            <a:srgbClr val="2933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144000" y="5342220"/>
            <a:ext cx="8518525" cy="4718685"/>
          </a:xfrm>
          <a:custGeom>
            <a:avLst/>
            <a:gdLst/>
            <a:ahLst/>
            <a:cxnLst/>
            <a:rect l="l" t="t" r="r" b="b"/>
            <a:pathLst>
              <a:path w="8518525" h="4718684">
                <a:moveTo>
                  <a:pt x="8115216" y="4718597"/>
                </a:moveTo>
                <a:lnTo>
                  <a:pt x="402732" y="4718597"/>
                </a:lnTo>
                <a:lnTo>
                  <a:pt x="393466" y="4717266"/>
                </a:lnTo>
                <a:lnTo>
                  <a:pt x="349403" y="4706623"/>
                </a:lnTo>
                <a:lnTo>
                  <a:pt x="307004" y="4692074"/>
                </a:lnTo>
                <a:lnTo>
                  <a:pt x="266475" y="4673825"/>
                </a:lnTo>
                <a:lnTo>
                  <a:pt x="228019" y="4652078"/>
                </a:lnTo>
                <a:lnTo>
                  <a:pt x="191838" y="4627037"/>
                </a:lnTo>
                <a:lnTo>
                  <a:pt x="158137" y="4598906"/>
                </a:lnTo>
                <a:lnTo>
                  <a:pt x="127119" y="4567888"/>
                </a:lnTo>
                <a:lnTo>
                  <a:pt x="98988" y="4534187"/>
                </a:lnTo>
                <a:lnTo>
                  <a:pt x="73947" y="4498007"/>
                </a:lnTo>
                <a:lnTo>
                  <a:pt x="52200" y="4459550"/>
                </a:lnTo>
                <a:lnTo>
                  <a:pt x="33951" y="4419021"/>
                </a:lnTo>
                <a:lnTo>
                  <a:pt x="19402" y="4376623"/>
                </a:lnTo>
                <a:lnTo>
                  <a:pt x="8759" y="4332559"/>
                </a:lnTo>
                <a:lnTo>
                  <a:pt x="2223" y="4287034"/>
                </a:lnTo>
                <a:lnTo>
                  <a:pt x="0" y="4240252"/>
                </a:lnTo>
                <a:lnTo>
                  <a:pt x="0" y="485773"/>
                </a:lnTo>
                <a:lnTo>
                  <a:pt x="2223" y="438991"/>
                </a:lnTo>
                <a:lnTo>
                  <a:pt x="8759" y="393466"/>
                </a:lnTo>
                <a:lnTo>
                  <a:pt x="19402" y="349402"/>
                </a:lnTo>
                <a:lnTo>
                  <a:pt x="33951" y="307004"/>
                </a:lnTo>
                <a:lnTo>
                  <a:pt x="52200" y="266475"/>
                </a:lnTo>
                <a:lnTo>
                  <a:pt x="73947" y="228018"/>
                </a:lnTo>
                <a:lnTo>
                  <a:pt x="98988" y="191838"/>
                </a:lnTo>
                <a:lnTo>
                  <a:pt x="127119" y="158137"/>
                </a:lnTo>
                <a:lnTo>
                  <a:pt x="158137" y="127119"/>
                </a:lnTo>
                <a:lnTo>
                  <a:pt x="191838" y="98988"/>
                </a:lnTo>
                <a:lnTo>
                  <a:pt x="228019" y="73947"/>
                </a:lnTo>
                <a:lnTo>
                  <a:pt x="266475" y="52200"/>
                </a:lnTo>
                <a:lnTo>
                  <a:pt x="307004" y="33951"/>
                </a:lnTo>
                <a:lnTo>
                  <a:pt x="349403" y="19402"/>
                </a:lnTo>
                <a:lnTo>
                  <a:pt x="393466" y="8759"/>
                </a:lnTo>
                <a:lnTo>
                  <a:pt x="438991" y="2223"/>
                </a:lnTo>
                <a:lnTo>
                  <a:pt x="485773" y="0"/>
                </a:lnTo>
                <a:lnTo>
                  <a:pt x="8032175" y="0"/>
                </a:lnTo>
                <a:lnTo>
                  <a:pt x="8078956" y="2223"/>
                </a:lnTo>
                <a:lnTo>
                  <a:pt x="8124482" y="8759"/>
                </a:lnTo>
                <a:lnTo>
                  <a:pt x="8168545" y="19402"/>
                </a:lnTo>
                <a:lnTo>
                  <a:pt x="8210943" y="33951"/>
                </a:lnTo>
                <a:lnTo>
                  <a:pt x="8251472" y="52200"/>
                </a:lnTo>
                <a:lnTo>
                  <a:pt x="8289929" y="73947"/>
                </a:lnTo>
                <a:lnTo>
                  <a:pt x="8326110" y="98988"/>
                </a:lnTo>
                <a:lnTo>
                  <a:pt x="8359811" y="127119"/>
                </a:lnTo>
                <a:lnTo>
                  <a:pt x="8390829" y="158137"/>
                </a:lnTo>
                <a:lnTo>
                  <a:pt x="8418960" y="191838"/>
                </a:lnTo>
                <a:lnTo>
                  <a:pt x="8444000" y="228018"/>
                </a:lnTo>
                <a:lnTo>
                  <a:pt x="8465747" y="266475"/>
                </a:lnTo>
                <a:lnTo>
                  <a:pt x="8483997" y="307004"/>
                </a:lnTo>
                <a:lnTo>
                  <a:pt x="8498545" y="349402"/>
                </a:lnTo>
                <a:lnTo>
                  <a:pt x="8509189" y="393466"/>
                </a:lnTo>
                <a:lnTo>
                  <a:pt x="8515724" y="438991"/>
                </a:lnTo>
                <a:lnTo>
                  <a:pt x="8517948" y="485773"/>
                </a:lnTo>
                <a:lnTo>
                  <a:pt x="8517948" y="4240252"/>
                </a:lnTo>
                <a:lnTo>
                  <a:pt x="8515724" y="4287034"/>
                </a:lnTo>
                <a:lnTo>
                  <a:pt x="8509189" y="4332559"/>
                </a:lnTo>
                <a:lnTo>
                  <a:pt x="8498545" y="4376623"/>
                </a:lnTo>
                <a:lnTo>
                  <a:pt x="8483997" y="4419021"/>
                </a:lnTo>
                <a:lnTo>
                  <a:pt x="8465747" y="4459550"/>
                </a:lnTo>
                <a:lnTo>
                  <a:pt x="8444000" y="4498007"/>
                </a:lnTo>
                <a:lnTo>
                  <a:pt x="8418960" y="4534187"/>
                </a:lnTo>
                <a:lnTo>
                  <a:pt x="8390829" y="4567888"/>
                </a:lnTo>
                <a:lnTo>
                  <a:pt x="8359811" y="4598906"/>
                </a:lnTo>
                <a:lnTo>
                  <a:pt x="8326110" y="4627037"/>
                </a:lnTo>
                <a:lnTo>
                  <a:pt x="8289929" y="4652078"/>
                </a:lnTo>
                <a:lnTo>
                  <a:pt x="8251472" y="4673825"/>
                </a:lnTo>
                <a:lnTo>
                  <a:pt x="8210943" y="4692074"/>
                </a:lnTo>
                <a:lnTo>
                  <a:pt x="8168545" y="4706623"/>
                </a:lnTo>
                <a:lnTo>
                  <a:pt x="8124482" y="4717266"/>
                </a:lnTo>
                <a:lnTo>
                  <a:pt x="8115216" y="4718597"/>
                </a:lnTo>
                <a:close/>
              </a:path>
            </a:pathLst>
          </a:custGeom>
          <a:solidFill>
            <a:srgbClr val="2933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778029" y="951864"/>
            <a:ext cx="2527300" cy="448309"/>
          </a:xfrm>
          <a:custGeom>
            <a:avLst/>
            <a:gdLst/>
            <a:ahLst/>
            <a:cxnLst/>
            <a:rect l="l" t="t" r="r" b="b"/>
            <a:pathLst>
              <a:path w="2527300" h="448309">
                <a:moveTo>
                  <a:pt x="476262" y="171005"/>
                </a:moveTo>
                <a:lnTo>
                  <a:pt x="320408" y="154863"/>
                </a:lnTo>
                <a:lnTo>
                  <a:pt x="238125" y="0"/>
                </a:lnTo>
                <a:lnTo>
                  <a:pt x="174447" y="141516"/>
                </a:lnTo>
                <a:lnTo>
                  <a:pt x="170738" y="146050"/>
                </a:lnTo>
                <a:lnTo>
                  <a:pt x="161353" y="152781"/>
                </a:lnTo>
                <a:lnTo>
                  <a:pt x="155854" y="154863"/>
                </a:lnTo>
                <a:lnTo>
                  <a:pt x="0" y="171005"/>
                </a:lnTo>
                <a:lnTo>
                  <a:pt x="116484" y="274599"/>
                </a:lnTo>
                <a:lnTo>
                  <a:pt x="119697" y="279488"/>
                </a:lnTo>
                <a:lnTo>
                  <a:pt x="123278" y="290385"/>
                </a:lnTo>
                <a:lnTo>
                  <a:pt x="123596" y="296202"/>
                </a:lnTo>
                <a:lnTo>
                  <a:pt x="90957" y="447687"/>
                </a:lnTo>
                <a:lnTo>
                  <a:pt x="226644" y="370192"/>
                </a:lnTo>
                <a:lnTo>
                  <a:pt x="232333" y="368693"/>
                </a:lnTo>
                <a:lnTo>
                  <a:pt x="243928" y="368693"/>
                </a:lnTo>
                <a:lnTo>
                  <a:pt x="249618" y="370192"/>
                </a:lnTo>
                <a:lnTo>
                  <a:pt x="385305" y="447687"/>
                </a:lnTo>
                <a:lnTo>
                  <a:pt x="352666" y="296202"/>
                </a:lnTo>
                <a:lnTo>
                  <a:pt x="352971" y="290385"/>
                </a:lnTo>
                <a:lnTo>
                  <a:pt x="356552" y="279488"/>
                </a:lnTo>
                <a:lnTo>
                  <a:pt x="359765" y="274599"/>
                </a:lnTo>
                <a:lnTo>
                  <a:pt x="476262" y="171005"/>
                </a:lnTo>
                <a:close/>
              </a:path>
              <a:path w="2527300" h="448309">
                <a:moveTo>
                  <a:pt x="988872" y="171005"/>
                </a:moveTo>
                <a:lnTo>
                  <a:pt x="833018" y="154863"/>
                </a:lnTo>
                <a:lnTo>
                  <a:pt x="750747" y="0"/>
                </a:lnTo>
                <a:lnTo>
                  <a:pt x="687057" y="141516"/>
                </a:lnTo>
                <a:lnTo>
                  <a:pt x="683348" y="146050"/>
                </a:lnTo>
                <a:lnTo>
                  <a:pt x="673963" y="152781"/>
                </a:lnTo>
                <a:lnTo>
                  <a:pt x="668464" y="154863"/>
                </a:lnTo>
                <a:lnTo>
                  <a:pt x="512610" y="171005"/>
                </a:lnTo>
                <a:lnTo>
                  <a:pt x="629107" y="274599"/>
                </a:lnTo>
                <a:lnTo>
                  <a:pt x="632307" y="279488"/>
                </a:lnTo>
                <a:lnTo>
                  <a:pt x="635901" y="290385"/>
                </a:lnTo>
                <a:lnTo>
                  <a:pt x="636206" y="296202"/>
                </a:lnTo>
                <a:lnTo>
                  <a:pt x="603567" y="447687"/>
                </a:lnTo>
                <a:lnTo>
                  <a:pt x="739254" y="370192"/>
                </a:lnTo>
                <a:lnTo>
                  <a:pt x="744943" y="368693"/>
                </a:lnTo>
                <a:lnTo>
                  <a:pt x="756539" y="368693"/>
                </a:lnTo>
                <a:lnTo>
                  <a:pt x="762228" y="370192"/>
                </a:lnTo>
                <a:lnTo>
                  <a:pt x="897915" y="447687"/>
                </a:lnTo>
                <a:lnTo>
                  <a:pt x="865276" y="296202"/>
                </a:lnTo>
                <a:lnTo>
                  <a:pt x="865593" y="290385"/>
                </a:lnTo>
                <a:lnTo>
                  <a:pt x="869175" y="279488"/>
                </a:lnTo>
                <a:lnTo>
                  <a:pt x="872375" y="274599"/>
                </a:lnTo>
                <a:lnTo>
                  <a:pt x="988872" y="171005"/>
                </a:lnTo>
                <a:close/>
              </a:path>
              <a:path w="2527300" h="448309">
                <a:moveTo>
                  <a:pt x="1501482" y="171005"/>
                </a:moveTo>
                <a:lnTo>
                  <a:pt x="1345628" y="154863"/>
                </a:lnTo>
                <a:lnTo>
                  <a:pt x="1263345" y="0"/>
                </a:lnTo>
                <a:lnTo>
                  <a:pt x="1199667" y="141516"/>
                </a:lnTo>
                <a:lnTo>
                  <a:pt x="1195959" y="146050"/>
                </a:lnTo>
                <a:lnTo>
                  <a:pt x="1186573" y="152781"/>
                </a:lnTo>
                <a:lnTo>
                  <a:pt x="1181074" y="154863"/>
                </a:lnTo>
                <a:lnTo>
                  <a:pt x="1025220" y="171005"/>
                </a:lnTo>
                <a:lnTo>
                  <a:pt x="1141704" y="274599"/>
                </a:lnTo>
                <a:lnTo>
                  <a:pt x="1144917" y="279488"/>
                </a:lnTo>
                <a:lnTo>
                  <a:pt x="1148499" y="290385"/>
                </a:lnTo>
                <a:lnTo>
                  <a:pt x="1148816" y="296202"/>
                </a:lnTo>
                <a:lnTo>
                  <a:pt x="1116177" y="447687"/>
                </a:lnTo>
                <a:lnTo>
                  <a:pt x="1251864" y="370192"/>
                </a:lnTo>
                <a:lnTo>
                  <a:pt x="1257554" y="368693"/>
                </a:lnTo>
                <a:lnTo>
                  <a:pt x="1269149" y="368693"/>
                </a:lnTo>
                <a:lnTo>
                  <a:pt x="1274838" y="370192"/>
                </a:lnTo>
                <a:lnTo>
                  <a:pt x="1410525" y="447687"/>
                </a:lnTo>
                <a:lnTo>
                  <a:pt x="1377886" y="296202"/>
                </a:lnTo>
                <a:lnTo>
                  <a:pt x="1378191" y="290385"/>
                </a:lnTo>
                <a:lnTo>
                  <a:pt x="1381772" y="279488"/>
                </a:lnTo>
                <a:lnTo>
                  <a:pt x="1384985" y="274599"/>
                </a:lnTo>
                <a:lnTo>
                  <a:pt x="1501482" y="171005"/>
                </a:lnTo>
                <a:close/>
              </a:path>
              <a:path w="2527300" h="448309">
                <a:moveTo>
                  <a:pt x="2014093" y="171005"/>
                </a:moveTo>
                <a:lnTo>
                  <a:pt x="1858238" y="154863"/>
                </a:lnTo>
                <a:lnTo>
                  <a:pt x="1775955" y="0"/>
                </a:lnTo>
                <a:lnTo>
                  <a:pt x="1712277" y="141516"/>
                </a:lnTo>
                <a:lnTo>
                  <a:pt x="1708569" y="146050"/>
                </a:lnTo>
                <a:lnTo>
                  <a:pt x="1699183" y="152781"/>
                </a:lnTo>
                <a:lnTo>
                  <a:pt x="1693684" y="154863"/>
                </a:lnTo>
                <a:lnTo>
                  <a:pt x="1537830" y="171005"/>
                </a:lnTo>
                <a:lnTo>
                  <a:pt x="1654314" y="274599"/>
                </a:lnTo>
                <a:lnTo>
                  <a:pt x="1657527" y="279488"/>
                </a:lnTo>
                <a:lnTo>
                  <a:pt x="1661109" y="290385"/>
                </a:lnTo>
                <a:lnTo>
                  <a:pt x="1661426" y="296202"/>
                </a:lnTo>
                <a:lnTo>
                  <a:pt x="1628787" y="447687"/>
                </a:lnTo>
                <a:lnTo>
                  <a:pt x="1764474" y="370192"/>
                </a:lnTo>
                <a:lnTo>
                  <a:pt x="1770164" y="368693"/>
                </a:lnTo>
                <a:lnTo>
                  <a:pt x="1781759" y="368693"/>
                </a:lnTo>
                <a:lnTo>
                  <a:pt x="1787448" y="370192"/>
                </a:lnTo>
                <a:lnTo>
                  <a:pt x="1923135" y="447687"/>
                </a:lnTo>
                <a:lnTo>
                  <a:pt x="1890496" y="296202"/>
                </a:lnTo>
                <a:lnTo>
                  <a:pt x="1890801" y="290385"/>
                </a:lnTo>
                <a:lnTo>
                  <a:pt x="1894382" y="279488"/>
                </a:lnTo>
                <a:lnTo>
                  <a:pt x="1897595" y="274599"/>
                </a:lnTo>
                <a:lnTo>
                  <a:pt x="2014093" y="171005"/>
                </a:lnTo>
                <a:close/>
              </a:path>
              <a:path w="2527300" h="448309">
                <a:moveTo>
                  <a:pt x="2526703" y="171005"/>
                </a:moveTo>
                <a:lnTo>
                  <a:pt x="2370848" y="154863"/>
                </a:lnTo>
                <a:lnTo>
                  <a:pt x="2288565" y="0"/>
                </a:lnTo>
                <a:lnTo>
                  <a:pt x="2224887" y="141516"/>
                </a:lnTo>
                <a:lnTo>
                  <a:pt x="2221179" y="146050"/>
                </a:lnTo>
                <a:lnTo>
                  <a:pt x="2211794" y="152781"/>
                </a:lnTo>
                <a:lnTo>
                  <a:pt x="2206294" y="154863"/>
                </a:lnTo>
                <a:lnTo>
                  <a:pt x="2050440" y="171005"/>
                </a:lnTo>
                <a:lnTo>
                  <a:pt x="2166924" y="274599"/>
                </a:lnTo>
                <a:lnTo>
                  <a:pt x="2170138" y="279488"/>
                </a:lnTo>
                <a:lnTo>
                  <a:pt x="2173719" y="290385"/>
                </a:lnTo>
                <a:lnTo>
                  <a:pt x="2174036" y="296202"/>
                </a:lnTo>
                <a:lnTo>
                  <a:pt x="2141397" y="447687"/>
                </a:lnTo>
                <a:lnTo>
                  <a:pt x="2277084" y="370192"/>
                </a:lnTo>
                <a:lnTo>
                  <a:pt x="2282774" y="368693"/>
                </a:lnTo>
                <a:lnTo>
                  <a:pt x="2294369" y="368693"/>
                </a:lnTo>
                <a:lnTo>
                  <a:pt x="2300059" y="370192"/>
                </a:lnTo>
                <a:lnTo>
                  <a:pt x="2435745" y="447687"/>
                </a:lnTo>
                <a:lnTo>
                  <a:pt x="2403106" y="296202"/>
                </a:lnTo>
                <a:lnTo>
                  <a:pt x="2403411" y="290385"/>
                </a:lnTo>
                <a:lnTo>
                  <a:pt x="2406993" y="279488"/>
                </a:lnTo>
                <a:lnTo>
                  <a:pt x="2410206" y="274599"/>
                </a:lnTo>
                <a:lnTo>
                  <a:pt x="2526703" y="171005"/>
                </a:lnTo>
                <a:close/>
              </a:path>
            </a:pathLst>
          </a:custGeom>
          <a:solidFill>
            <a:srgbClr val="F6D61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2873363" y="5988442"/>
            <a:ext cx="466725" cy="448309"/>
          </a:xfrm>
          <a:custGeom>
            <a:avLst/>
            <a:gdLst/>
            <a:ahLst/>
            <a:cxnLst/>
            <a:rect l="l" t="t" r="r" b="b"/>
            <a:pathLst>
              <a:path w="466725" h="448310">
                <a:moveTo>
                  <a:pt x="377470" y="447704"/>
                </a:moveTo>
                <a:lnTo>
                  <a:pt x="244545" y="370209"/>
                </a:lnTo>
                <a:lnTo>
                  <a:pt x="238968" y="368700"/>
                </a:lnTo>
                <a:lnTo>
                  <a:pt x="227610" y="368700"/>
                </a:lnTo>
                <a:lnTo>
                  <a:pt x="222032" y="370209"/>
                </a:lnTo>
                <a:lnTo>
                  <a:pt x="89108" y="447704"/>
                </a:lnTo>
                <a:lnTo>
                  <a:pt x="121082" y="296210"/>
                </a:lnTo>
                <a:lnTo>
                  <a:pt x="120780" y="290390"/>
                </a:lnTo>
                <a:lnTo>
                  <a:pt x="117271" y="279493"/>
                </a:lnTo>
                <a:lnTo>
                  <a:pt x="114125" y="274607"/>
                </a:lnTo>
                <a:lnTo>
                  <a:pt x="0" y="171007"/>
                </a:lnTo>
                <a:lnTo>
                  <a:pt x="152684" y="154873"/>
                </a:lnTo>
                <a:lnTo>
                  <a:pt x="158076" y="152787"/>
                </a:lnTo>
                <a:lnTo>
                  <a:pt x="167264" y="146051"/>
                </a:lnTo>
                <a:lnTo>
                  <a:pt x="170898" y="141522"/>
                </a:lnTo>
                <a:lnTo>
                  <a:pt x="233289" y="0"/>
                </a:lnTo>
                <a:lnTo>
                  <a:pt x="295680" y="141522"/>
                </a:lnTo>
                <a:lnTo>
                  <a:pt x="299313" y="146051"/>
                </a:lnTo>
                <a:lnTo>
                  <a:pt x="308501" y="152787"/>
                </a:lnTo>
                <a:lnTo>
                  <a:pt x="313894" y="154873"/>
                </a:lnTo>
                <a:lnTo>
                  <a:pt x="466578" y="171007"/>
                </a:lnTo>
                <a:lnTo>
                  <a:pt x="352453" y="274607"/>
                </a:lnTo>
                <a:lnTo>
                  <a:pt x="349306" y="279493"/>
                </a:lnTo>
                <a:lnTo>
                  <a:pt x="345797" y="290390"/>
                </a:lnTo>
                <a:lnTo>
                  <a:pt x="345495" y="296210"/>
                </a:lnTo>
                <a:lnTo>
                  <a:pt x="377470" y="447704"/>
                </a:lnTo>
                <a:close/>
              </a:path>
            </a:pathLst>
          </a:custGeom>
          <a:solidFill>
            <a:srgbClr val="F6D61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3385227" y="5988442"/>
            <a:ext cx="466725" cy="448309"/>
          </a:xfrm>
          <a:custGeom>
            <a:avLst/>
            <a:gdLst/>
            <a:ahLst/>
            <a:cxnLst/>
            <a:rect l="l" t="t" r="r" b="b"/>
            <a:pathLst>
              <a:path w="466725" h="448310">
                <a:moveTo>
                  <a:pt x="377470" y="447704"/>
                </a:moveTo>
                <a:lnTo>
                  <a:pt x="244545" y="370209"/>
                </a:lnTo>
                <a:lnTo>
                  <a:pt x="238968" y="368700"/>
                </a:lnTo>
                <a:lnTo>
                  <a:pt x="227610" y="368700"/>
                </a:lnTo>
                <a:lnTo>
                  <a:pt x="222032" y="370209"/>
                </a:lnTo>
                <a:lnTo>
                  <a:pt x="89108" y="447704"/>
                </a:lnTo>
                <a:lnTo>
                  <a:pt x="121082" y="296210"/>
                </a:lnTo>
                <a:lnTo>
                  <a:pt x="120780" y="290390"/>
                </a:lnTo>
                <a:lnTo>
                  <a:pt x="117271" y="279493"/>
                </a:lnTo>
                <a:lnTo>
                  <a:pt x="114125" y="274607"/>
                </a:lnTo>
                <a:lnTo>
                  <a:pt x="0" y="171007"/>
                </a:lnTo>
                <a:lnTo>
                  <a:pt x="152684" y="154873"/>
                </a:lnTo>
                <a:lnTo>
                  <a:pt x="158076" y="152787"/>
                </a:lnTo>
                <a:lnTo>
                  <a:pt x="167264" y="146051"/>
                </a:lnTo>
                <a:lnTo>
                  <a:pt x="170898" y="141522"/>
                </a:lnTo>
                <a:lnTo>
                  <a:pt x="233289" y="0"/>
                </a:lnTo>
                <a:lnTo>
                  <a:pt x="295680" y="141522"/>
                </a:lnTo>
                <a:lnTo>
                  <a:pt x="299313" y="146051"/>
                </a:lnTo>
                <a:lnTo>
                  <a:pt x="308501" y="152787"/>
                </a:lnTo>
                <a:lnTo>
                  <a:pt x="313894" y="154873"/>
                </a:lnTo>
                <a:lnTo>
                  <a:pt x="466578" y="171007"/>
                </a:lnTo>
                <a:lnTo>
                  <a:pt x="352453" y="274607"/>
                </a:lnTo>
                <a:lnTo>
                  <a:pt x="349306" y="279493"/>
                </a:lnTo>
                <a:lnTo>
                  <a:pt x="345797" y="290390"/>
                </a:lnTo>
                <a:lnTo>
                  <a:pt x="345495" y="296210"/>
                </a:lnTo>
                <a:lnTo>
                  <a:pt x="377470" y="447704"/>
                </a:lnTo>
                <a:close/>
              </a:path>
            </a:pathLst>
          </a:custGeom>
          <a:solidFill>
            <a:srgbClr val="F6D61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3897092" y="5988442"/>
            <a:ext cx="466725" cy="448309"/>
          </a:xfrm>
          <a:custGeom>
            <a:avLst/>
            <a:gdLst/>
            <a:ahLst/>
            <a:cxnLst/>
            <a:rect l="l" t="t" r="r" b="b"/>
            <a:pathLst>
              <a:path w="466725" h="448310">
                <a:moveTo>
                  <a:pt x="377470" y="447704"/>
                </a:moveTo>
                <a:lnTo>
                  <a:pt x="244545" y="370209"/>
                </a:lnTo>
                <a:lnTo>
                  <a:pt x="238968" y="368700"/>
                </a:lnTo>
                <a:lnTo>
                  <a:pt x="227610" y="368700"/>
                </a:lnTo>
                <a:lnTo>
                  <a:pt x="222032" y="370209"/>
                </a:lnTo>
                <a:lnTo>
                  <a:pt x="89108" y="447704"/>
                </a:lnTo>
                <a:lnTo>
                  <a:pt x="121082" y="296210"/>
                </a:lnTo>
                <a:lnTo>
                  <a:pt x="120780" y="290390"/>
                </a:lnTo>
                <a:lnTo>
                  <a:pt x="117271" y="279493"/>
                </a:lnTo>
                <a:lnTo>
                  <a:pt x="114125" y="274607"/>
                </a:lnTo>
                <a:lnTo>
                  <a:pt x="0" y="171007"/>
                </a:lnTo>
                <a:lnTo>
                  <a:pt x="152684" y="154873"/>
                </a:lnTo>
                <a:lnTo>
                  <a:pt x="158076" y="152787"/>
                </a:lnTo>
                <a:lnTo>
                  <a:pt x="167264" y="146051"/>
                </a:lnTo>
                <a:lnTo>
                  <a:pt x="170898" y="141522"/>
                </a:lnTo>
                <a:lnTo>
                  <a:pt x="233289" y="0"/>
                </a:lnTo>
                <a:lnTo>
                  <a:pt x="295680" y="141522"/>
                </a:lnTo>
                <a:lnTo>
                  <a:pt x="299313" y="146051"/>
                </a:lnTo>
                <a:lnTo>
                  <a:pt x="308501" y="152787"/>
                </a:lnTo>
                <a:lnTo>
                  <a:pt x="313894" y="154873"/>
                </a:lnTo>
                <a:lnTo>
                  <a:pt x="466578" y="171007"/>
                </a:lnTo>
                <a:lnTo>
                  <a:pt x="352453" y="274607"/>
                </a:lnTo>
                <a:lnTo>
                  <a:pt x="349306" y="279493"/>
                </a:lnTo>
                <a:lnTo>
                  <a:pt x="345797" y="290390"/>
                </a:lnTo>
                <a:lnTo>
                  <a:pt x="345495" y="296210"/>
                </a:lnTo>
                <a:lnTo>
                  <a:pt x="377470" y="447704"/>
                </a:lnTo>
                <a:close/>
              </a:path>
            </a:pathLst>
          </a:custGeom>
          <a:solidFill>
            <a:srgbClr val="F6D61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4408957" y="5988442"/>
            <a:ext cx="466725" cy="448309"/>
          </a:xfrm>
          <a:custGeom>
            <a:avLst/>
            <a:gdLst/>
            <a:ahLst/>
            <a:cxnLst/>
            <a:rect l="l" t="t" r="r" b="b"/>
            <a:pathLst>
              <a:path w="466725" h="448310">
                <a:moveTo>
                  <a:pt x="377470" y="447704"/>
                </a:moveTo>
                <a:lnTo>
                  <a:pt x="244545" y="370209"/>
                </a:lnTo>
                <a:lnTo>
                  <a:pt x="238968" y="368700"/>
                </a:lnTo>
                <a:lnTo>
                  <a:pt x="227610" y="368700"/>
                </a:lnTo>
                <a:lnTo>
                  <a:pt x="222032" y="370209"/>
                </a:lnTo>
                <a:lnTo>
                  <a:pt x="89108" y="447704"/>
                </a:lnTo>
                <a:lnTo>
                  <a:pt x="121082" y="296210"/>
                </a:lnTo>
                <a:lnTo>
                  <a:pt x="120780" y="290390"/>
                </a:lnTo>
                <a:lnTo>
                  <a:pt x="117271" y="279493"/>
                </a:lnTo>
                <a:lnTo>
                  <a:pt x="114125" y="274607"/>
                </a:lnTo>
                <a:lnTo>
                  <a:pt x="0" y="171007"/>
                </a:lnTo>
                <a:lnTo>
                  <a:pt x="152684" y="154873"/>
                </a:lnTo>
                <a:lnTo>
                  <a:pt x="158076" y="152787"/>
                </a:lnTo>
                <a:lnTo>
                  <a:pt x="167264" y="146051"/>
                </a:lnTo>
                <a:lnTo>
                  <a:pt x="170898" y="141522"/>
                </a:lnTo>
                <a:lnTo>
                  <a:pt x="233289" y="0"/>
                </a:lnTo>
                <a:lnTo>
                  <a:pt x="295680" y="141522"/>
                </a:lnTo>
                <a:lnTo>
                  <a:pt x="299313" y="146051"/>
                </a:lnTo>
                <a:lnTo>
                  <a:pt x="308501" y="152787"/>
                </a:lnTo>
                <a:lnTo>
                  <a:pt x="313894" y="154873"/>
                </a:lnTo>
                <a:lnTo>
                  <a:pt x="466578" y="171007"/>
                </a:lnTo>
                <a:lnTo>
                  <a:pt x="352453" y="274607"/>
                </a:lnTo>
                <a:lnTo>
                  <a:pt x="349306" y="279493"/>
                </a:lnTo>
                <a:lnTo>
                  <a:pt x="345797" y="290390"/>
                </a:lnTo>
                <a:lnTo>
                  <a:pt x="345495" y="296210"/>
                </a:lnTo>
                <a:lnTo>
                  <a:pt x="377470" y="447704"/>
                </a:lnTo>
                <a:close/>
              </a:path>
            </a:pathLst>
          </a:custGeom>
          <a:solidFill>
            <a:srgbClr val="F6D61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4920822" y="5988442"/>
            <a:ext cx="466725" cy="448309"/>
          </a:xfrm>
          <a:custGeom>
            <a:avLst/>
            <a:gdLst/>
            <a:ahLst/>
            <a:cxnLst/>
            <a:rect l="l" t="t" r="r" b="b"/>
            <a:pathLst>
              <a:path w="466725" h="448310">
                <a:moveTo>
                  <a:pt x="377470" y="447704"/>
                </a:moveTo>
                <a:lnTo>
                  <a:pt x="244545" y="370209"/>
                </a:lnTo>
                <a:lnTo>
                  <a:pt x="238968" y="368700"/>
                </a:lnTo>
                <a:lnTo>
                  <a:pt x="227610" y="368700"/>
                </a:lnTo>
                <a:lnTo>
                  <a:pt x="222032" y="370209"/>
                </a:lnTo>
                <a:lnTo>
                  <a:pt x="89108" y="447704"/>
                </a:lnTo>
                <a:lnTo>
                  <a:pt x="121082" y="296210"/>
                </a:lnTo>
                <a:lnTo>
                  <a:pt x="120780" y="290390"/>
                </a:lnTo>
                <a:lnTo>
                  <a:pt x="117271" y="279493"/>
                </a:lnTo>
                <a:lnTo>
                  <a:pt x="114125" y="274607"/>
                </a:lnTo>
                <a:lnTo>
                  <a:pt x="0" y="171007"/>
                </a:lnTo>
                <a:lnTo>
                  <a:pt x="152684" y="154873"/>
                </a:lnTo>
                <a:lnTo>
                  <a:pt x="158076" y="152787"/>
                </a:lnTo>
                <a:lnTo>
                  <a:pt x="167264" y="146051"/>
                </a:lnTo>
                <a:lnTo>
                  <a:pt x="170898" y="141522"/>
                </a:lnTo>
                <a:lnTo>
                  <a:pt x="233289" y="0"/>
                </a:lnTo>
                <a:lnTo>
                  <a:pt x="295680" y="141522"/>
                </a:lnTo>
                <a:lnTo>
                  <a:pt x="299313" y="146051"/>
                </a:lnTo>
                <a:lnTo>
                  <a:pt x="308501" y="152787"/>
                </a:lnTo>
                <a:lnTo>
                  <a:pt x="313894" y="154873"/>
                </a:lnTo>
                <a:lnTo>
                  <a:pt x="466578" y="171007"/>
                </a:lnTo>
                <a:lnTo>
                  <a:pt x="352453" y="274607"/>
                </a:lnTo>
                <a:lnTo>
                  <a:pt x="349306" y="279493"/>
                </a:lnTo>
                <a:lnTo>
                  <a:pt x="345797" y="290390"/>
                </a:lnTo>
                <a:lnTo>
                  <a:pt x="345495" y="296210"/>
                </a:lnTo>
                <a:lnTo>
                  <a:pt x="377470" y="447704"/>
                </a:lnTo>
                <a:close/>
              </a:path>
            </a:pathLst>
          </a:custGeom>
          <a:solidFill>
            <a:srgbClr val="F6D616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2" name="object 1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1243" y="4041388"/>
            <a:ext cx="8220074" cy="6245611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9254796" y="1479883"/>
            <a:ext cx="8195004" cy="204831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00"/>
              </a:spcBef>
            </a:pPr>
            <a:r>
              <a:rPr lang="en-US" sz="3200" b="1" dirty="0" err="1">
                <a:solidFill>
                  <a:schemeClr val="bg1"/>
                </a:solidFill>
              </a:rPr>
              <a:t>Konsep</a:t>
            </a:r>
            <a:r>
              <a:rPr lang="en-US" sz="3200" b="1" dirty="0">
                <a:solidFill>
                  <a:schemeClr val="bg1"/>
                </a:solidFill>
              </a:rPr>
              <a:t> Membership</a:t>
            </a:r>
          </a:p>
          <a:p>
            <a:pPr marL="12700" marR="5080">
              <a:lnSpc>
                <a:spcPct val="114999"/>
              </a:lnSpc>
              <a:spcBef>
                <a:spcPts val="100"/>
              </a:spcBef>
            </a:pPr>
            <a:r>
              <a:rPr lang="en-US" sz="2800" dirty="0" err="1">
                <a:solidFill>
                  <a:schemeClr val="bg1"/>
                </a:solidFill>
              </a:rPr>
              <a:t>Tujuan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untuk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meningkatkan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loyalitas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pelanggan</a:t>
            </a:r>
            <a:r>
              <a:rPr lang="en-US" sz="2800" dirty="0">
                <a:solidFill>
                  <a:schemeClr val="bg1"/>
                </a:solidFill>
              </a:rPr>
              <a:t> dan revenue .</a:t>
            </a:r>
            <a:r>
              <a:rPr lang="en-US" sz="2800" dirty="0" err="1">
                <a:solidFill>
                  <a:schemeClr val="bg1"/>
                </a:solidFill>
              </a:rPr>
              <a:t>Mempertimbangkan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Kenyamanan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pelanggan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sebagai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prioritas</a:t>
            </a:r>
            <a:r>
              <a:rPr lang="en-US" sz="2800" dirty="0">
                <a:solidFill>
                  <a:schemeClr val="bg1"/>
                </a:solidFill>
              </a:rPr>
              <a:t> . </a:t>
            </a:r>
            <a:r>
              <a:rPr lang="en-US" sz="2800" dirty="0" err="1">
                <a:solidFill>
                  <a:schemeClr val="bg1"/>
                </a:solidFill>
              </a:rPr>
              <a:t>Ditujukan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untuk</a:t>
            </a:r>
            <a:r>
              <a:rPr lang="en-US" sz="2800" dirty="0">
                <a:solidFill>
                  <a:schemeClr val="bg1"/>
                </a:solidFill>
              </a:rPr>
              <a:t> High Class  </a:t>
            </a:r>
            <a:endParaRPr sz="2500" dirty="0">
              <a:solidFill>
                <a:schemeClr val="bg1"/>
              </a:solidFill>
              <a:latin typeface="Roboto"/>
              <a:cs typeface="Roboto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9254796" y="6507305"/>
            <a:ext cx="8195004" cy="353487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500"/>
              </a:lnSpc>
              <a:spcBef>
                <a:spcPts val="100"/>
              </a:spcBef>
            </a:pPr>
            <a:r>
              <a:rPr lang="en-US" sz="3200" b="1" dirty="0" err="1">
                <a:solidFill>
                  <a:schemeClr val="bg1"/>
                </a:solidFill>
              </a:rPr>
              <a:t>Konsep</a:t>
            </a:r>
            <a:r>
              <a:rPr lang="en-US" sz="3200" b="1" dirty="0">
                <a:solidFill>
                  <a:schemeClr val="bg1"/>
                </a:solidFill>
              </a:rPr>
              <a:t> LCC (Lower Cost Carrier) </a:t>
            </a:r>
          </a:p>
          <a:p>
            <a:pPr marL="12700" marR="5080">
              <a:lnSpc>
                <a:spcPct val="114500"/>
              </a:lnSpc>
              <a:spcBef>
                <a:spcPts val="100"/>
              </a:spcBef>
            </a:pPr>
            <a:r>
              <a:rPr lang="en-US" sz="2800" dirty="0" err="1">
                <a:solidFill>
                  <a:schemeClr val="bg1"/>
                </a:solidFill>
              </a:rPr>
              <a:t>Tujuan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untuk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mempertahankan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pelanggan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dengan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menyediakan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konsep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layanan</a:t>
            </a:r>
            <a:r>
              <a:rPr lang="en-US" sz="2800" dirty="0">
                <a:solidFill>
                  <a:schemeClr val="bg1"/>
                </a:solidFill>
              </a:rPr>
              <a:t> dan </a:t>
            </a:r>
            <a:r>
              <a:rPr lang="en-US" sz="2800" dirty="0" err="1">
                <a:solidFill>
                  <a:schemeClr val="bg1"/>
                </a:solidFill>
              </a:rPr>
              <a:t>penerbangan</a:t>
            </a:r>
            <a:r>
              <a:rPr lang="en-US" sz="2800" dirty="0">
                <a:solidFill>
                  <a:schemeClr val="bg1"/>
                </a:solidFill>
              </a:rPr>
              <a:t> 2. </a:t>
            </a:r>
            <a:r>
              <a:rPr lang="en-US" sz="2800" dirty="0" err="1">
                <a:solidFill>
                  <a:schemeClr val="bg1"/>
                </a:solidFill>
              </a:rPr>
              <a:t>Mempertimbangkan</a:t>
            </a:r>
            <a:r>
              <a:rPr lang="en-US" sz="2800" dirty="0">
                <a:solidFill>
                  <a:schemeClr val="bg1"/>
                </a:solidFill>
              </a:rPr>
              <a:t> cost yang </a:t>
            </a:r>
            <a:r>
              <a:rPr lang="en-US" sz="2800" dirty="0" err="1">
                <a:solidFill>
                  <a:schemeClr val="bg1"/>
                </a:solidFill>
              </a:rPr>
              <a:t>bersaing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untuk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pelanggan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sebagai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prioritas</a:t>
            </a:r>
            <a:r>
              <a:rPr lang="en-US" sz="2800" dirty="0">
                <a:solidFill>
                  <a:schemeClr val="bg1"/>
                </a:solidFill>
              </a:rPr>
              <a:t> 3. </a:t>
            </a:r>
            <a:r>
              <a:rPr lang="en-US" sz="2800" dirty="0" err="1">
                <a:solidFill>
                  <a:schemeClr val="bg1"/>
                </a:solidFill>
              </a:rPr>
              <a:t>Ditujukan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untuk</a:t>
            </a:r>
            <a:r>
              <a:rPr lang="en-US" sz="2800" dirty="0">
                <a:solidFill>
                  <a:schemeClr val="bg1"/>
                </a:solidFill>
              </a:rPr>
              <a:t> Medium dan Low Class </a:t>
            </a:r>
            <a:r>
              <a:rPr lang="en-US" sz="2800" dirty="0" err="1">
                <a:solidFill>
                  <a:schemeClr val="bg1"/>
                </a:solidFill>
              </a:rPr>
              <a:t>sehingga</a:t>
            </a:r>
            <a:r>
              <a:rPr lang="en-US" sz="2800" dirty="0">
                <a:solidFill>
                  <a:schemeClr val="bg1"/>
                </a:solidFill>
              </a:rPr>
              <a:t> kami </a:t>
            </a:r>
            <a:r>
              <a:rPr lang="en-US" sz="2800" dirty="0" err="1">
                <a:solidFill>
                  <a:schemeClr val="bg1"/>
                </a:solidFill>
              </a:rPr>
              <a:t>tidak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menyediakan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layanan</a:t>
            </a:r>
            <a:r>
              <a:rPr lang="en-US" sz="2800" dirty="0">
                <a:solidFill>
                  <a:schemeClr val="bg1"/>
                </a:solidFill>
              </a:rPr>
              <a:t> yang </a:t>
            </a:r>
            <a:r>
              <a:rPr lang="en-US" sz="2800" dirty="0" err="1">
                <a:solidFill>
                  <a:schemeClr val="bg1"/>
                </a:solidFill>
              </a:rPr>
              <a:t>fleksibel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menyesuaikan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kebutuhan</a:t>
            </a:r>
            <a:r>
              <a:rPr lang="en-US" sz="2800" dirty="0">
                <a:solidFill>
                  <a:schemeClr val="bg1"/>
                </a:solidFill>
              </a:rPr>
              <a:t>.</a:t>
            </a:r>
            <a:endParaRPr sz="2800" b="1" dirty="0">
              <a:solidFill>
                <a:schemeClr val="bg1"/>
              </a:solidFill>
              <a:latin typeface="Roboto"/>
              <a:cs typeface="Roboto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xfrm>
            <a:off x="123977" y="118860"/>
            <a:ext cx="8516544" cy="1997075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12700" marR="5080">
              <a:lnSpc>
                <a:spcPts val="7730"/>
              </a:lnSpc>
              <a:spcBef>
                <a:spcPts val="265"/>
              </a:spcBef>
            </a:pPr>
            <a:r>
              <a:rPr sz="6500" b="1" spc="25" dirty="0">
                <a:solidFill>
                  <a:srgbClr val="333B5C"/>
                </a:solidFill>
                <a:latin typeface="Roboto"/>
                <a:cs typeface="Roboto"/>
              </a:rPr>
              <a:t>BUSINESS </a:t>
            </a:r>
            <a:r>
              <a:rPr sz="6500" b="1" spc="30" dirty="0">
                <a:solidFill>
                  <a:srgbClr val="333B5C"/>
                </a:solidFill>
                <a:latin typeface="Roboto"/>
                <a:cs typeface="Roboto"/>
              </a:rPr>
              <a:t> </a:t>
            </a:r>
            <a:r>
              <a:rPr sz="6500" b="1" spc="65" dirty="0">
                <a:solidFill>
                  <a:srgbClr val="333B5C"/>
                </a:solidFill>
                <a:latin typeface="Roboto"/>
                <a:cs typeface="Roboto"/>
              </a:rPr>
              <a:t>R</a:t>
            </a:r>
            <a:r>
              <a:rPr sz="6500" b="1" spc="100" dirty="0">
                <a:solidFill>
                  <a:srgbClr val="333B5C"/>
                </a:solidFill>
                <a:latin typeface="Roboto"/>
                <a:cs typeface="Roboto"/>
              </a:rPr>
              <a:t>E</a:t>
            </a:r>
            <a:r>
              <a:rPr sz="6500" b="1" spc="175" dirty="0">
                <a:solidFill>
                  <a:srgbClr val="333B5C"/>
                </a:solidFill>
                <a:latin typeface="Roboto"/>
                <a:cs typeface="Roboto"/>
              </a:rPr>
              <a:t>C</a:t>
            </a:r>
            <a:r>
              <a:rPr sz="6500" b="1" spc="75" dirty="0">
                <a:solidFill>
                  <a:srgbClr val="333B5C"/>
                </a:solidFill>
                <a:latin typeface="Roboto"/>
                <a:cs typeface="Roboto"/>
              </a:rPr>
              <a:t>O</a:t>
            </a:r>
            <a:r>
              <a:rPr sz="6500" b="1" spc="95" dirty="0">
                <a:solidFill>
                  <a:srgbClr val="333B5C"/>
                </a:solidFill>
                <a:latin typeface="Roboto"/>
                <a:cs typeface="Roboto"/>
              </a:rPr>
              <a:t>MM</a:t>
            </a:r>
            <a:r>
              <a:rPr sz="6500" b="1" spc="100" dirty="0">
                <a:solidFill>
                  <a:srgbClr val="333B5C"/>
                </a:solidFill>
                <a:latin typeface="Roboto"/>
                <a:cs typeface="Roboto"/>
              </a:rPr>
              <a:t>E</a:t>
            </a:r>
            <a:r>
              <a:rPr sz="6500" b="1" spc="60" dirty="0">
                <a:solidFill>
                  <a:srgbClr val="333B5C"/>
                </a:solidFill>
                <a:latin typeface="Roboto"/>
                <a:cs typeface="Roboto"/>
              </a:rPr>
              <a:t>N</a:t>
            </a:r>
            <a:r>
              <a:rPr sz="6500" b="1" spc="-20" dirty="0">
                <a:solidFill>
                  <a:srgbClr val="333B5C"/>
                </a:solidFill>
                <a:latin typeface="Roboto"/>
                <a:cs typeface="Roboto"/>
              </a:rPr>
              <a:t>D</a:t>
            </a:r>
            <a:r>
              <a:rPr sz="6500" b="1" spc="295" dirty="0">
                <a:solidFill>
                  <a:srgbClr val="333B5C"/>
                </a:solidFill>
                <a:latin typeface="Roboto"/>
                <a:cs typeface="Roboto"/>
              </a:rPr>
              <a:t>A</a:t>
            </a:r>
            <a:r>
              <a:rPr sz="6500" b="1" spc="350" dirty="0">
                <a:solidFill>
                  <a:srgbClr val="333B5C"/>
                </a:solidFill>
                <a:latin typeface="Roboto"/>
                <a:cs typeface="Roboto"/>
              </a:rPr>
              <a:t>T</a:t>
            </a:r>
            <a:r>
              <a:rPr sz="6500" b="1" spc="45" dirty="0">
                <a:solidFill>
                  <a:srgbClr val="333B5C"/>
                </a:solidFill>
                <a:latin typeface="Roboto"/>
                <a:cs typeface="Roboto"/>
              </a:rPr>
              <a:t>I</a:t>
            </a:r>
            <a:r>
              <a:rPr sz="6500" b="1" spc="75" dirty="0">
                <a:solidFill>
                  <a:srgbClr val="333B5C"/>
                </a:solidFill>
                <a:latin typeface="Roboto"/>
                <a:cs typeface="Roboto"/>
              </a:rPr>
              <a:t>O</a:t>
            </a:r>
            <a:r>
              <a:rPr sz="6500" b="1" spc="60" dirty="0">
                <a:solidFill>
                  <a:srgbClr val="333B5C"/>
                </a:solidFill>
                <a:latin typeface="Roboto"/>
                <a:cs typeface="Roboto"/>
              </a:rPr>
              <a:t>N</a:t>
            </a:r>
            <a:r>
              <a:rPr sz="6500" b="1" spc="-25" dirty="0">
                <a:solidFill>
                  <a:srgbClr val="333B5C"/>
                </a:solidFill>
                <a:latin typeface="Roboto"/>
                <a:cs typeface="Roboto"/>
              </a:rPr>
              <a:t>S</a:t>
            </a:r>
            <a:endParaRPr sz="6500" dirty="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333B5C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2329755"/>
            <a:ext cx="18287999" cy="7996566"/>
            <a:chOff x="0" y="2290738"/>
            <a:chExt cx="18287999" cy="7996566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2290738"/>
              <a:ext cx="18287999" cy="7915274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2662392" y="2336229"/>
              <a:ext cx="4501515" cy="7950834"/>
            </a:xfrm>
            <a:custGeom>
              <a:avLst/>
              <a:gdLst/>
              <a:ahLst/>
              <a:cxnLst/>
              <a:rect l="l" t="t" r="r" b="b"/>
              <a:pathLst>
                <a:path w="4501515" h="7950834">
                  <a:moveTo>
                    <a:pt x="236556" y="7950769"/>
                  </a:moveTo>
                  <a:lnTo>
                    <a:pt x="0" y="7950769"/>
                  </a:lnTo>
                  <a:lnTo>
                    <a:pt x="0" y="634605"/>
                  </a:lnTo>
                  <a:lnTo>
                    <a:pt x="1741" y="587268"/>
                  </a:lnTo>
                  <a:lnTo>
                    <a:pt x="6885" y="540872"/>
                  </a:lnTo>
                  <a:lnTo>
                    <a:pt x="15307" y="495540"/>
                  </a:lnTo>
                  <a:lnTo>
                    <a:pt x="26884" y="451395"/>
                  </a:lnTo>
                  <a:lnTo>
                    <a:pt x="41494" y="408560"/>
                  </a:lnTo>
                  <a:lnTo>
                    <a:pt x="59014" y="367157"/>
                  </a:lnTo>
                  <a:lnTo>
                    <a:pt x="79319" y="327311"/>
                  </a:lnTo>
                  <a:lnTo>
                    <a:pt x="102289" y="289143"/>
                  </a:lnTo>
                  <a:lnTo>
                    <a:pt x="127798" y="252778"/>
                  </a:lnTo>
                  <a:lnTo>
                    <a:pt x="155725" y="218338"/>
                  </a:lnTo>
                  <a:lnTo>
                    <a:pt x="185946" y="185946"/>
                  </a:lnTo>
                  <a:lnTo>
                    <a:pt x="218338" y="155725"/>
                  </a:lnTo>
                  <a:lnTo>
                    <a:pt x="252778" y="127798"/>
                  </a:lnTo>
                  <a:lnTo>
                    <a:pt x="289144" y="102289"/>
                  </a:lnTo>
                  <a:lnTo>
                    <a:pt x="327311" y="79319"/>
                  </a:lnTo>
                  <a:lnTo>
                    <a:pt x="367158" y="59014"/>
                  </a:lnTo>
                  <a:lnTo>
                    <a:pt x="408560" y="41494"/>
                  </a:lnTo>
                  <a:lnTo>
                    <a:pt x="451396" y="26884"/>
                  </a:lnTo>
                  <a:lnTo>
                    <a:pt x="495541" y="15307"/>
                  </a:lnTo>
                  <a:lnTo>
                    <a:pt x="540873" y="6885"/>
                  </a:lnTo>
                  <a:lnTo>
                    <a:pt x="587269" y="1741"/>
                  </a:lnTo>
                  <a:lnTo>
                    <a:pt x="634606" y="0"/>
                  </a:lnTo>
                  <a:lnTo>
                    <a:pt x="3866770" y="0"/>
                  </a:lnTo>
                  <a:lnTo>
                    <a:pt x="3914107" y="1741"/>
                  </a:lnTo>
                  <a:lnTo>
                    <a:pt x="3960502" y="6885"/>
                  </a:lnTo>
                  <a:lnTo>
                    <a:pt x="4005834" y="15307"/>
                  </a:lnTo>
                  <a:lnTo>
                    <a:pt x="4049980" y="26884"/>
                  </a:lnTo>
                  <a:lnTo>
                    <a:pt x="4092815" y="41494"/>
                  </a:lnTo>
                  <a:lnTo>
                    <a:pt x="4134217" y="59014"/>
                  </a:lnTo>
                  <a:lnTo>
                    <a:pt x="4174064" y="79319"/>
                  </a:lnTo>
                  <a:lnTo>
                    <a:pt x="4212231" y="102289"/>
                  </a:lnTo>
                  <a:lnTo>
                    <a:pt x="4248596" y="127798"/>
                  </a:lnTo>
                  <a:lnTo>
                    <a:pt x="4283037" y="155725"/>
                  </a:lnTo>
                  <a:lnTo>
                    <a:pt x="4315429" y="185946"/>
                  </a:lnTo>
                  <a:lnTo>
                    <a:pt x="4345650" y="218338"/>
                  </a:lnTo>
                  <a:lnTo>
                    <a:pt x="4358577" y="234281"/>
                  </a:lnTo>
                  <a:lnTo>
                    <a:pt x="611859" y="234281"/>
                  </a:lnTo>
                  <a:lnTo>
                    <a:pt x="564838" y="237210"/>
                  </a:lnTo>
                  <a:lnTo>
                    <a:pt x="519545" y="245760"/>
                  </a:lnTo>
                  <a:lnTo>
                    <a:pt x="476332" y="259578"/>
                  </a:lnTo>
                  <a:lnTo>
                    <a:pt x="435555" y="278310"/>
                  </a:lnTo>
                  <a:lnTo>
                    <a:pt x="397566" y="301602"/>
                  </a:lnTo>
                  <a:lnTo>
                    <a:pt x="362721" y="329098"/>
                  </a:lnTo>
                  <a:lnTo>
                    <a:pt x="331373" y="360446"/>
                  </a:lnTo>
                  <a:lnTo>
                    <a:pt x="303876" y="395292"/>
                  </a:lnTo>
                  <a:lnTo>
                    <a:pt x="280585" y="433280"/>
                  </a:lnTo>
                  <a:lnTo>
                    <a:pt x="261854" y="474058"/>
                  </a:lnTo>
                  <a:lnTo>
                    <a:pt x="248035" y="517271"/>
                  </a:lnTo>
                  <a:lnTo>
                    <a:pt x="239485" y="562564"/>
                  </a:lnTo>
                  <a:lnTo>
                    <a:pt x="236556" y="609585"/>
                  </a:lnTo>
                  <a:lnTo>
                    <a:pt x="236556" y="7950769"/>
                  </a:lnTo>
                  <a:close/>
                </a:path>
                <a:path w="4501515" h="7950834">
                  <a:moveTo>
                    <a:pt x="3193497" y="548171"/>
                  </a:moveTo>
                  <a:lnTo>
                    <a:pt x="1312427" y="548171"/>
                  </a:lnTo>
                  <a:lnTo>
                    <a:pt x="1264184" y="542541"/>
                  </a:lnTo>
                  <a:lnTo>
                    <a:pt x="1219760" y="526527"/>
                  </a:lnTo>
                  <a:lnTo>
                    <a:pt x="1180469" y="501440"/>
                  </a:lnTo>
                  <a:lnTo>
                    <a:pt x="1147623" y="468595"/>
                  </a:lnTo>
                  <a:lnTo>
                    <a:pt x="1122537" y="429304"/>
                  </a:lnTo>
                  <a:lnTo>
                    <a:pt x="1106522" y="384880"/>
                  </a:lnTo>
                  <a:lnTo>
                    <a:pt x="1100892" y="336636"/>
                  </a:lnTo>
                  <a:lnTo>
                    <a:pt x="1100892" y="234281"/>
                  </a:lnTo>
                  <a:lnTo>
                    <a:pt x="3405032" y="234281"/>
                  </a:lnTo>
                  <a:lnTo>
                    <a:pt x="3405032" y="291144"/>
                  </a:lnTo>
                  <a:lnTo>
                    <a:pt x="2790898" y="291144"/>
                  </a:lnTo>
                  <a:lnTo>
                    <a:pt x="2769538" y="295551"/>
                  </a:lnTo>
                  <a:lnTo>
                    <a:pt x="2751377" y="307635"/>
                  </a:lnTo>
                  <a:lnTo>
                    <a:pt x="2750185" y="309341"/>
                  </a:lnTo>
                  <a:lnTo>
                    <a:pt x="1951581" y="309341"/>
                  </a:lnTo>
                  <a:lnTo>
                    <a:pt x="1936903" y="312184"/>
                  </a:lnTo>
                  <a:lnTo>
                    <a:pt x="1924571" y="320145"/>
                  </a:lnTo>
                  <a:lnTo>
                    <a:pt x="1916077" y="332371"/>
                  </a:lnTo>
                  <a:lnTo>
                    <a:pt x="1912914" y="348009"/>
                  </a:lnTo>
                  <a:lnTo>
                    <a:pt x="1916077" y="363647"/>
                  </a:lnTo>
                  <a:lnTo>
                    <a:pt x="1924571" y="375872"/>
                  </a:lnTo>
                  <a:lnTo>
                    <a:pt x="1936903" y="383833"/>
                  </a:lnTo>
                  <a:lnTo>
                    <a:pt x="1951581" y="386677"/>
                  </a:lnTo>
                  <a:lnTo>
                    <a:pt x="2749382" y="386677"/>
                  </a:lnTo>
                  <a:lnTo>
                    <a:pt x="2750524" y="388382"/>
                  </a:lnTo>
                  <a:lnTo>
                    <a:pt x="2768579" y="400466"/>
                  </a:lnTo>
                  <a:lnTo>
                    <a:pt x="2790898" y="404873"/>
                  </a:lnTo>
                  <a:lnTo>
                    <a:pt x="3392195" y="404873"/>
                  </a:lnTo>
                  <a:lnTo>
                    <a:pt x="3383387" y="429304"/>
                  </a:lnTo>
                  <a:lnTo>
                    <a:pt x="3358300" y="468595"/>
                  </a:lnTo>
                  <a:lnTo>
                    <a:pt x="3325455" y="501440"/>
                  </a:lnTo>
                  <a:lnTo>
                    <a:pt x="3286164" y="526527"/>
                  </a:lnTo>
                  <a:lnTo>
                    <a:pt x="3241740" y="542541"/>
                  </a:lnTo>
                  <a:lnTo>
                    <a:pt x="3193497" y="548171"/>
                  </a:lnTo>
                  <a:close/>
                </a:path>
                <a:path w="4501515" h="7950834">
                  <a:moveTo>
                    <a:pt x="4501375" y="7950769"/>
                  </a:moveTo>
                  <a:lnTo>
                    <a:pt x="4267094" y="7950769"/>
                  </a:lnTo>
                  <a:lnTo>
                    <a:pt x="4267094" y="609585"/>
                  </a:lnTo>
                  <a:lnTo>
                    <a:pt x="4264165" y="562564"/>
                  </a:lnTo>
                  <a:lnTo>
                    <a:pt x="4255615" y="517271"/>
                  </a:lnTo>
                  <a:lnTo>
                    <a:pt x="4241796" y="474058"/>
                  </a:lnTo>
                  <a:lnTo>
                    <a:pt x="4223065" y="433280"/>
                  </a:lnTo>
                  <a:lnTo>
                    <a:pt x="4199773" y="395292"/>
                  </a:lnTo>
                  <a:lnTo>
                    <a:pt x="4172277" y="360446"/>
                  </a:lnTo>
                  <a:lnTo>
                    <a:pt x="4140929" y="329098"/>
                  </a:lnTo>
                  <a:lnTo>
                    <a:pt x="4106083" y="301602"/>
                  </a:lnTo>
                  <a:lnTo>
                    <a:pt x="4068095" y="278310"/>
                  </a:lnTo>
                  <a:lnTo>
                    <a:pt x="4027317" y="259578"/>
                  </a:lnTo>
                  <a:lnTo>
                    <a:pt x="3984104" y="245760"/>
                  </a:lnTo>
                  <a:lnTo>
                    <a:pt x="3938810" y="237210"/>
                  </a:lnTo>
                  <a:lnTo>
                    <a:pt x="3891790" y="234281"/>
                  </a:lnTo>
                  <a:lnTo>
                    <a:pt x="4358577" y="234281"/>
                  </a:lnTo>
                  <a:lnTo>
                    <a:pt x="4399086" y="289143"/>
                  </a:lnTo>
                  <a:lnTo>
                    <a:pt x="4422055" y="327311"/>
                  </a:lnTo>
                  <a:lnTo>
                    <a:pt x="4442361" y="367157"/>
                  </a:lnTo>
                  <a:lnTo>
                    <a:pt x="4459880" y="408560"/>
                  </a:lnTo>
                  <a:lnTo>
                    <a:pt x="4474490" y="451395"/>
                  </a:lnTo>
                  <a:lnTo>
                    <a:pt x="4486067" y="495540"/>
                  </a:lnTo>
                  <a:lnTo>
                    <a:pt x="4494489" y="540872"/>
                  </a:lnTo>
                  <a:lnTo>
                    <a:pt x="4499633" y="587268"/>
                  </a:lnTo>
                  <a:lnTo>
                    <a:pt x="4501375" y="634605"/>
                  </a:lnTo>
                  <a:lnTo>
                    <a:pt x="4501375" y="7950769"/>
                  </a:lnTo>
                  <a:close/>
                </a:path>
                <a:path w="4501515" h="7950834">
                  <a:moveTo>
                    <a:pt x="3392195" y="404873"/>
                  </a:moveTo>
                  <a:lnTo>
                    <a:pt x="2790898" y="404873"/>
                  </a:lnTo>
                  <a:lnTo>
                    <a:pt x="2813217" y="400466"/>
                  </a:lnTo>
                  <a:lnTo>
                    <a:pt x="2831271" y="388382"/>
                  </a:lnTo>
                  <a:lnTo>
                    <a:pt x="2843355" y="370328"/>
                  </a:lnTo>
                  <a:lnTo>
                    <a:pt x="2847762" y="348009"/>
                  </a:lnTo>
                  <a:lnTo>
                    <a:pt x="2843355" y="325690"/>
                  </a:lnTo>
                  <a:lnTo>
                    <a:pt x="2831271" y="307635"/>
                  </a:lnTo>
                  <a:lnTo>
                    <a:pt x="2813217" y="295551"/>
                  </a:lnTo>
                  <a:lnTo>
                    <a:pt x="2790898" y="291144"/>
                  </a:lnTo>
                  <a:lnTo>
                    <a:pt x="3405032" y="291144"/>
                  </a:lnTo>
                  <a:lnTo>
                    <a:pt x="3405032" y="336636"/>
                  </a:lnTo>
                  <a:lnTo>
                    <a:pt x="3399402" y="384880"/>
                  </a:lnTo>
                  <a:lnTo>
                    <a:pt x="3392195" y="404873"/>
                  </a:lnTo>
                  <a:close/>
                </a:path>
                <a:path w="4501515" h="7950834">
                  <a:moveTo>
                    <a:pt x="2749382" y="386677"/>
                  </a:moveTo>
                  <a:lnTo>
                    <a:pt x="2497478" y="386677"/>
                  </a:lnTo>
                  <a:lnTo>
                    <a:pt x="2512157" y="383833"/>
                  </a:lnTo>
                  <a:lnTo>
                    <a:pt x="2524489" y="375872"/>
                  </a:lnTo>
                  <a:lnTo>
                    <a:pt x="2532984" y="363647"/>
                  </a:lnTo>
                  <a:lnTo>
                    <a:pt x="2536147" y="348009"/>
                  </a:lnTo>
                  <a:lnTo>
                    <a:pt x="2532984" y="332371"/>
                  </a:lnTo>
                  <a:lnTo>
                    <a:pt x="2524489" y="320145"/>
                  </a:lnTo>
                  <a:lnTo>
                    <a:pt x="2512157" y="312184"/>
                  </a:lnTo>
                  <a:lnTo>
                    <a:pt x="2497478" y="309341"/>
                  </a:lnTo>
                  <a:lnTo>
                    <a:pt x="2750185" y="309341"/>
                  </a:lnTo>
                  <a:lnTo>
                    <a:pt x="2738760" y="325690"/>
                  </a:lnTo>
                  <a:lnTo>
                    <a:pt x="2734033" y="348009"/>
                  </a:lnTo>
                  <a:lnTo>
                    <a:pt x="2738440" y="370328"/>
                  </a:lnTo>
                  <a:lnTo>
                    <a:pt x="2749382" y="386677"/>
                  </a:lnTo>
                  <a:close/>
                </a:path>
              </a:pathLst>
            </a:custGeom>
            <a:solidFill>
              <a:srgbClr val="171B2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898948" y="2570510"/>
              <a:ext cx="4030539" cy="7716488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4575307" y="2645571"/>
              <a:ext cx="623570" cy="77470"/>
            </a:xfrm>
            <a:custGeom>
              <a:avLst/>
              <a:gdLst/>
              <a:ahLst/>
              <a:cxnLst/>
              <a:rect l="l" t="t" r="r" b="b"/>
              <a:pathLst>
                <a:path w="623569" h="77469">
                  <a:moveTo>
                    <a:pt x="584564" y="77335"/>
                  </a:moveTo>
                  <a:lnTo>
                    <a:pt x="38666" y="77335"/>
                  </a:lnTo>
                  <a:lnTo>
                    <a:pt x="23988" y="74492"/>
                  </a:lnTo>
                  <a:lnTo>
                    <a:pt x="11656" y="66531"/>
                  </a:lnTo>
                  <a:lnTo>
                    <a:pt x="3162" y="54305"/>
                  </a:lnTo>
                  <a:lnTo>
                    <a:pt x="0" y="38667"/>
                  </a:lnTo>
                  <a:lnTo>
                    <a:pt x="3162" y="23030"/>
                  </a:lnTo>
                  <a:lnTo>
                    <a:pt x="11656" y="10804"/>
                  </a:lnTo>
                  <a:lnTo>
                    <a:pt x="23988" y="2843"/>
                  </a:lnTo>
                  <a:lnTo>
                    <a:pt x="38666" y="0"/>
                  </a:lnTo>
                  <a:lnTo>
                    <a:pt x="584564" y="0"/>
                  </a:lnTo>
                  <a:lnTo>
                    <a:pt x="599242" y="2843"/>
                  </a:lnTo>
                  <a:lnTo>
                    <a:pt x="611575" y="10804"/>
                  </a:lnTo>
                  <a:lnTo>
                    <a:pt x="620069" y="23030"/>
                  </a:lnTo>
                  <a:lnTo>
                    <a:pt x="623232" y="38667"/>
                  </a:lnTo>
                  <a:lnTo>
                    <a:pt x="620069" y="54305"/>
                  </a:lnTo>
                  <a:lnTo>
                    <a:pt x="611575" y="66531"/>
                  </a:lnTo>
                  <a:lnTo>
                    <a:pt x="599242" y="74492"/>
                  </a:lnTo>
                  <a:lnTo>
                    <a:pt x="584564" y="77335"/>
                  </a:lnTo>
                  <a:close/>
                </a:path>
              </a:pathLst>
            </a:custGeom>
            <a:solidFill>
              <a:srgbClr val="29336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396385" y="2627374"/>
              <a:ext cx="113808" cy="113733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2566853" y="2290749"/>
              <a:ext cx="4685665" cy="7996555"/>
            </a:xfrm>
            <a:custGeom>
              <a:avLst/>
              <a:gdLst/>
              <a:ahLst/>
              <a:cxnLst/>
              <a:rect l="l" t="t" r="r" b="b"/>
              <a:pathLst>
                <a:path w="4685665" h="7996555">
                  <a:moveTo>
                    <a:pt x="50038" y="2734030"/>
                  </a:moveTo>
                  <a:lnTo>
                    <a:pt x="30708" y="2738005"/>
                  </a:lnTo>
                  <a:lnTo>
                    <a:pt x="14782" y="2748813"/>
                  </a:lnTo>
                  <a:lnTo>
                    <a:pt x="3987" y="2764739"/>
                  </a:lnTo>
                  <a:lnTo>
                    <a:pt x="0" y="2784068"/>
                  </a:lnTo>
                  <a:lnTo>
                    <a:pt x="0" y="3375456"/>
                  </a:lnTo>
                  <a:lnTo>
                    <a:pt x="3987" y="3394786"/>
                  </a:lnTo>
                  <a:lnTo>
                    <a:pt x="14782" y="3410712"/>
                  </a:lnTo>
                  <a:lnTo>
                    <a:pt x="30708" y="3421519"/>
                  </a:lnTo>
                  <a:lnTo>
                    <a:pt x="50038" y="3425494"/>
                  </a:lnTo>
                  <a:lnTo>
                    <a:pt x="50038" y="2734030"/>
                  </a:lnTo>
                  <a:close/>
                </a:path>
                <a:path w="4685665" h="7996555">
                  <a:moveTo>
                    <a:pt x="4642396" y="680097"/>
                  </a:moveTo>
                  <a:lnTo>
                    <a:pt x="4638992" y="610146"/>
                  </a:lnTo>
                  <a:lnTo>
                    <a:pt x="4628756" y="543623"/>
                  </a:lnTo>
                  <a:lnTo>
                    <a:pt x="4617555" y="494360"/>
                  </a:lnTo>
                  <a:lnTo>
                    <a:pt x="4605223" y="453809"/>
                  </a:lnTo>
                  <a:lnTo>
                    <a:pt x="4586605" y="406971"/>
                  </a:lnTo>
                  <a:lnTo>
                    <a:pt x="4569218" y="369430"/>
                  </a:lnTo>
                  <a:lnTo>
                    <a:pt x="4544593" y="327533"/>
                  </a:lnTo>
                  <a:lnTo>
                    <a:pt x="4518050" y="286588"/>
                  </a:lnTo>
                  <a:lnTo>
                    <a:pt x="4492815" y="253212"/>
                  </a:lnTo>
                  <a:lnTo>
                    <a:pt x="4461180" y="216331"/>
                  </a:lnTo>
                  <a:lnTo>
                    <a:pt x="4432566" y="186334"/>
                  </a:lnTo>
                  <a:lnTo>
                    <a:pt x="4396740" y="154660"/>
                  </a:lnTo>
                  <a:lnTo>
                    <a:pt x="4356163" y="123596"/>
                  </a:lnTo>
                  <a:lnTo>
                    <a:pt x="4313377" y="95707"/>
                  </a:lnTo>
                  <a:lnTo>
                    <a:pt x="4268533" y="71094"/>
                  </a:lnTo>
                  <a:lnTo>
                    <a:pt x="4221772" y="49911"/>
                  </a:lnTo>
                  <a:lnTo>
                    <a:pt x="4209567" y="45491"/>
                  </a:lnTo>
                  <a:lnTo>
                    <a:pt x="4173245" y="32296"/>
                  </a:lnTo>
                  <a:lnTo>
                    <a:pt x="4123118" y="18364"/>
                  </a:lnTo>
                  <a:lnTo>
                    <a:pt x="4071531" y="8242"/>
                  </a:lnTo>
                  <a:lnTo>
                    <a:pt x="4018635" y="2082"/>
                  </a:lnTo>
                  <a:lnTo>
                    <a:pt x="3964584" y="0"/>
                  </a:lnTo>
                  <a:lnTo>
                    <a:pt x="730135" y="0"/>
                  </a:lnTo>
                  <a:lnTo>
                    <a:pt x="676008" y="2159"/>
                  </a:lnTo>
                  <a:lnTo>
                    <a:pt x="622922" y="8509"/>
                  </a:lnTo>
                  <a:lnTo>
                    <a:pt x="571080" y="18859"/>
                  </a:lnTo>
                  <a:lnTo>
                    <a:pt x="520712" y="33045"/>
                  </a:lnTo>
                  <a:lnTo>
                    <a:pt x="472008" y="50850"/>
                  </a:lnTo>
                  <a:lnTo>
                    <a:pt x="425183" y="72110"/>
                  </a:lnTo>
                  <a:lnTo>
                    <a:pt x="380428" y="96621"/>
                  </a:lnTo>
                  <a:lnTo>
                    <a:pt x="337947" y="124206"/>
                  </a:lnTo>
                  <a:lnTo>
                    <a:pt x="297967" y="154660"/>
                  </a:lnTo>
                  <a:lnTo>
                    <a:pt x="262140" y="187286"/>
                  </a:lnTo>
                  <a:lnTo>
                    <a:pt x="250202" y="197878"/>
                  </a:lnTo>
                  <a:lnTo>
                    <a:pt x="216649" y="233705"/>
                  </a:lnTo>
                  <a:lnTo>
                    <a:pt x="176669" y="286588"/>
                  </a:lnTo>
                  <a:lnTo>
                    <a:pt x="150126" y="327533"/>
                  </a:lnTo>
                  <a:lnTo>
                    <a:pt x="125488" y="370395"/>
                  </a:lnTo>
                  <a:lnTo>
                    <a:pt x="107124" y="407924"/>
                  </a:lnTo>
                  <a:lnTo>
                    <a:pt x="88341" y="453809"/>
                  </a:lnTo>
                  <a:lnTo>
                    <a:pt x="74879" y="494360"/>
                  </a:lnTo>
                  <a:lnTo>
                    <a:pt x="63690" y="543623"/>
                  </a:lnTo>
                  <a:lnTo>
                    <a:pt x="53454" y="610997"/>
                  </a:lnTo>
                  <a:lnTo>
                    <a:pt x="50038" y="680097"/>
                  </a:lnTo>
                  <a:lnTo>
                    <a:pt x="50038" y="1228267"/>
                  </a:lnTo>
                  <a:lnTo>
                    <a:pt x="30708" y="1231887"/>
                  </a:lnTo>
                  <a:lnTo>
                    <a:pt x="14782" y="1241907"/>
                  </a:lnTo>
                  <a:lnTo>
                    <a:pt x="3987" y="1257046"/>
                  </a:lnTo>
                  <a:lnTo>
                    <a:pt x="0" y="1276032"/>
                  </a:lnTo>
                  <a:lnTo>
                    <a:pt x="0" y="1560347"/>
                  </a:lnTo>
                  <a:lnTo>
                    <a:pt x="3987" y="1579689"/>
                  </a:lnTo>
                  <a:lnTo>
                    <a:pt x="14782" y="1595602"/>
                  </a:lnTo>
                  <a:lnTo>
                    <a:pt x="30708" y="1606410"/>
                  </a:lnTo>
                  <a:lnTo>
                    <a:pt x="50038" y="1610385"/>
                  </a:lnTo>
                  <a:lnTo>
                    <a:pt x="50038" y="1894713"/>
                  </a:lnTo>
                  <a:lnTo>
                    <a:pt x="30708" y="1898332"/>
                  </a:lnTo>
                  <a:lnTo>
                    <a:pt x="14782" y="1908365"/>
                  </a:lnTo>
                  <a:lnTo>
                    <a:pt x="3987" y="1923503"/>
                  </a:lnTo>
                  <a:lnTo>
                    <a:pt x="0" y="1942477"/>
                  </a:lnTo>
                  <a:lnTo>
                    <a:pt x="0" y="2533866"/>
                  </a:lnTo>
                  <a:lnTo>
                    <a:pt x="3987" y="2553195"/>
                  </a:lnTo>
                  <a:lnTo>
                    <a:pt x="14782" y="2569121"/>
                  </a:lnTo>
                  <a:lnTo>
                    <a:pt x="30708" y="2579928"/>
                  </a:lnTo>
                  <a:lnTo>
                    <a:pt x="50038" y="2583904"/>
                  </a:lnTo>
                  <a:lnTo>
                    <a:pt x="50038" y="2734030"/>
                  </a:lnTo>
                  <a:lnTo>
                    <a:pt x="50114" y="7996250"/>
                  </a:lnTo>
                  <a:lnTo>
                    <a:pt x="95542" y="7996250"/>
                  </a:lnTo>
                  <a:lnTo>
                    <a:pt x="95618" y="680097"/>
                  </a:lnTo>
                  <a:lnTo>
                    <a:pt x="97282" y="634733"/>
                  </a:lnTo>
                  <a:lnTo>
                    <a:pt x="102425" y="588073"/>
                  </a:lnTo>
                  <a:lnTo>
                    <a:pt x="110845" y="542493"/>
                  </a:lnTo>
                  <a:lnTo>
                    <a:pt x="122415" y="498132"/>
                  </a:lnTo>
                  <a:lnTo>
                    <a:pt x="137033" y="455091"/>
                  </a:lnTo>
                  <a:lnTo>
                    <a:pt x="154546" y="413524"/>
                  </a:lnTo>
                  <a:lnTo>
                    <a:pt x="174853" y="373519"/>
                  </a:lnTo>
                  <a:lnTo>
                    <a:pt x="197827" y="335216"/>
                  </a:lnTo>
                  <a:lnTo>
                    <a:pt x="223329" y="298729"/>
                  </a:lnTo>
                  <a:lnTo>
                    <a:pt x="251256" y="264198"/>
                  </a:lnTo>
                  <a:lnTo>
                    <a:pt x="281482" y="231711"/>
                  </a:lnTo>
                  <a:lnTo>
                    <a:pt x="313867" y="201422"/>
                  </a:lnTo>
                  <a:lnTo>
                    <a:pt x="348310" y="173443"/>
                  </a:lnTo>
                  <a:lnTo>
                    <a:pt x="384683" y="147878"/>
                  </a:lnTo>
                  <a:lnTo>
                    <a:pt x="422846" y="124879"/>
                  </a:lnTo>
                  <a:lnTo>
                    <a:pt x="462711" y="104546"/>
                  </a:lnTo>
                  <a:lnTo>
                    <a:pt x="504113" y="87007"/>
                  </a:lnTo>
                  <a:lnTo>
                    <a:pt x="546938" y="72390"/>
                  </a:lnTo>
                  <a:lnTo>
                    <a:pt x="591083" y="60794"/>
                  </a:lnTo>
                  <a:lnTo>
                    <a:pt x="636409" y="52374"/>
                  </a:lnTo>
                  <a:lnTo>
                    <a:pt x="682802" y="47231"/>
                  </a:lnTo>
                  <a:lnTo>
                    <a:pt x="730135" y="45491"/>
                  </a:lnTo>
                  <a:lnTo>
                    <a:pt x="3962298" y="45491"/>
                  </a:lnTo>
                  <a:lnTo>
                    <a:pt x="4009631" y="47231"/>
                  </a:lnTo>
                  <a:lnTo>
                    <a:pt x="4056024" y="52374"/>
                  </a:lnTo>
                  <a:lnTo>
                    <a:pt x="4101363" y="60794"/>
                  </a:lnTo>
                  <a:lnTo>
                    <a:pt x="4145496" y="72377"/>
                  </a:lnTo>
                  <a:lnTo>
                    <a:pt x="4188333" y="86982"/>
                  </a:lnTo>
                  <a:lnTo>
                    <a:pt x="4229735" y="104495"/>
                  </a:lnTo>
                  <a:lnTo>
                    <a:pt x="4269714" y="124879"/>
                  </a:lnTo>
                  <a:lnTo>
                    <a:pt x="4307764" y="147777"/>
                  </a:lnTo>
                  <a:lnTo>
                    <a:pt x="4344124" y="173278"/>
                  </a:lnTo>
                  <a:lnTo>
                    <a:pt x="4378566" y="201206"/>
                  </a:lnTo>
                  <a:lnTo>
                    <a:pt x="4410964" y="231432"/>
                  </a:lnTo>
                  <a:lnTo>
                    <a:pt x="4441177" y="263829"/>
                  </a:lnTo>
                  <a:lnTo>
                    <a:pt x="4469104" y="298259"/>
                  </a:lnTo>
                  <a:lnTo>
                    <a:pt x="4494619" y="334632"/>
                  </a:lnTo>
                  <a:lnTo>
                    <a:pt x="4517593" y="372795"/>
                  </a:lnTo>
                  <a:lnTo>
                    <a:pt x="4537888" y="412648"/>
                  </a:lnTo>
                  <a:lnTo>
                    <a:pt x="4555439" y="454126"/>
                  </a:lnTo>
                  <a:lnTo>
                    <a:pt x="4570019" y="496887"/>
                  </a:lnTo>
                  <a:lnTo>
                    <a:pt x="4581601" y="541032"/>
                  </a:lnTo>
                  <a:lnTo>
                    <a:pt x="4590021" y="586359"/>
                  </a:lnTo>
                  <a:lnTo>
                    <a:pt x="4595165" y="632752"/>
                  </a:lnTo>
                  <a:lnTo>
                    <a:pt x="4596904" y="680097"/>
                  </a:lnTo>
                  <a:lnTo>
                    <a:pt x="4596904" y="7996250"/>
                  </a:lnTo>
                  <a:lnTo>
                    <a:pt x="4642320" y="7996250"/>
                  </a:lnTo>
                  <a:lnTo>
                    <a:pt x="4642396" y="680097"/>
                  </a:lnTo>
                  <a:close/>
                </a:path>
                <a:path w="4685665" h="7996555">
                  <a:moveTo>
                    <a:pt x="4685614" y="2148687"/>
                  </a:moveTo>
                  <a:lnTo>
                    <a:pt x="4677651" y="2136952"/>
                  </a:lnTo>
                  <a:lnTo>
                    <a:pt x="4661738" y="2126145"/>
                  </a:lnTo>
                  <a:lnTo>
                    <a:pt x="4642396" y="2122170"/>
                  </a:lnTo>
                  <a:lnTo>
                    <a:pt x="4642396" y="3229889"/>
                  </a:lnTo>
                  <a:lnTo>
                    <a:pt x="4661738" y="3225901"/>
                  </a:lnTo>
                  <a:lnTo>
                    <a:pt x="4677651" y="3215106"/>
                  </a:lnTo>
                  <a:lnTo>
                    <a:pt x="4685614" y="3203371"/>
                  </a:lnTo>
                  <a:lnTo>
                    <a:pt x="4685614" y="2148687"/>
                  </a:lnTo>
                  <a:close/>
                </a:path>
              </a:pathLst>
            </a:custGeom>
            <a:solidFill>
              <a:srgbClr val="29336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385436" y="7245728"/>
              <a:ext cx="174933" cy="171324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609503" y="7728075"/>
              <a:ext cx="250695" cy="243964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2609503" y="7728075"/>
              <a:ext cx="250825" cy="244475"/>
            </a:xfrm>
            <a:custGeom>
              <a:avLst/>
              <a:gdLst/>
              <a:ahLst/>
              <a:cxnLst/>
              <a:rect l="l" t="t" r="r" b="b"/>
              <a:pathLst>
                <a:path w="250825" h="244475">
                  <a:moveTo>
                    <a:pt x="42246" y="206803"/>
                  </a:moveTo>
                  <a:lnTo>
                    <a:pt x="56216" y="218191"/>
                  </a:lnTo>
                  <a:lnTo>
                    <a:pt x="86308" y="237838"/>
                  </a:lnTo>
                  <a:lnTo>
                    <a:pt x="114793" y="243964"/>
                  </a:lnTo>
                  <a:lnTo>
                    <a:pt x="123941" y="214791"/>
                  </a:lnTo>
                  <a:lnTo>
                    <a:pt x="112691" y="176363"/>
                  </a:lnTo>
                  <a:lnTo>
                    <a:pt x="96541" y="148681"/>
                  </a:lnTo>
                  <a:lnTo>
                    <a:pt x="86462" y="133353"/>
                  </a:lnTo>
                  <a:lnTo>
                    <a:pt x="93425" y="131985"/>
                  </a:lnTo>
                  <a:lnTo>
                    <a:pt x="128401" y="146185"/>
                  </a:lnTo>
                  <a:lnTo>
                    <a:pt x="158716" y="165059"/>
                  </a:lnTo>
                  <a:lnTo>
                    <a:pt x="168873" y="182395"/>
                  </a:lnTo>
                  <a:lnTo>
                    <a:pt x="169282" y="195562"/>
                  </a:lnTo>
                  <a:lnTo>
                    <a:pt x="170355" y="201925"/>
                  </a:lnTo>
                  <a:lnTo>
                    <a:pt x="182502" y="198855"/>
                  </a:lnTo>
                  <a:lnTo>
                    <a:pt x="216135" y="183718"/>
                  </a:lnTo>
                  <a:lnTo>
                    <a:pt x="250695" y="146104"/>
                  </a:lnTo>
                  <a:lnTo>
                    <a:pt x="233430" y="106344"/>
                  </a:lnTo>
                  <a:lnTo>
                    <a:pt x="198224" y="74853"/>
                  </a:lnTo>
                  <a:lnTo>
                    <a:pt x="178958" y="62042"/>
                  </a:lnTo>
                  <a:lnTo>
                    <a:pt x="0" y="0"/>
                  </a:lnTo>
                  <a:lnTo>
                    <a:pt x="42254" y="206803"/>
                  </a:lnTo>
                </a:path>
              </a:pathLst>
            </a:custGeom>
            <a:ln w="1526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1965220" y="7511650"/>
              <a:ext cx="719455" cy="495934"/>
            </a:xfrm>
            <a:custGeom>
              <a:avLst/>
              <a:gdLst/>
              <a:ahLst/>
              <a:cxnLst/>
              <a:rect l="l" t="t" r="r" b="b"/>
              <a:pathLst>
                <a:path w="719454" h="495934">
                  <a:moveTo>
                    <a:pt x="387316" y="460368"/>
                  </a:moveTo>
                  <a:lnTo>
                    <a:pt x="453662" y="477539"/>
                  </a:lnTo>
                  <a:lnTo>
                    <a:pt x="498672" y="486360"/>
                  </a:lnTo>
                  <a:lnTo>
                    <a:pt x="515252" y="488852"/>
                  </a:lnTo>
                  <a:lnTo>
                    <a:pt x="536078" y="494229"/>
                  </a:lnTo>
                  <a:lnTo>
                    <a:pt x="586738" y="495841"/>
                  </a:lnTo>
                  <a:lnTo>
                    <a:pt x="649500" y="471911"/>
                  </a:lnTo>
                  <a:lnTo>
                    <a:pt x="706619" y="400658"/>
                  </a:lnTo>
                  <a:lnTo>
                    <a:pt x="714731" y="357465"/>
                  </a:lnTo>
                  <a:lnTo>
                    <a:pt x="719237" y="309813"/>
                  </a:lnTo>
                  <a:lnTo>
                    <a:pt x="719036" y="250425"/>
                  </a:lnTo>
                  <a:lnTo>
                    <a:pt x="707410" y="201056"/>
                  </a:lnTo>
                  <a:lnTo>
                    <a:pt x="686780" y="175444"/>
                  </a:lnTo>
                  <a:lnTo>
                    <a:pt x="667102" y="165794"/>
                  </a:lnTo>
                  <a:lnTo>
                    <a:pt x="658331" y="164310"/>
                  </a:lnTo>
                  <a:lnTo>
                    <a:pt x="238747" y="9694"/>
                  </a:lnTo>
                  <a:lnTo>
                    <a:pt x="227642" y="7147"/>
                  </a:lnTo>
                  <a:lnTo>
                    <a:pt x="198776" y="2445"/>
                  </a:lnTo>
                  <a:lnTo>
                    <a:pt x="158823" y="0"/>
                  </a:lnTo>
                  <a:lnTo>
                    <a:pt x="114458" y="4222"/>
                  </a:lnTo>
                  <a:lnTo>
                    <a:pt x="77722" y="19870"/>
                  </a:lnTo>
                  <a:lnTo>
                    <a:pt x="34522" y="75013"/>
                  </a:lnTo>
                  <a:lnTo>
                    <a:pt x="4792" y="132032"/>
                  </a:lnTo>
                  <a:lnTo>
                    <a:pt x="0" y="163684"/>
                  </a:lnTo>
                  <a:lnTo>
                    <a:pt x="1882" y="199748"/>
                  </a:lnTo>
                  <a:lnTo>
                    <a:pt x="8890" y="241114"/>
                  </a:lnTo>
                  <a:lnTo>
                    <a:pt x="19104" y="274617"/>
                  </a:lnTo>
                  <a:lnTo>
                    <a:pt x="32925" y="294691"/>
                  </a:lnTo>
                  <a:lnTo>
                    <a:pt x="52289" y="313636"/>
                  </a:lnTo>
                  <a:lnTo>
                    <a:pt x="79131" y="343753"/>
                  </a:lnTo>
                  <a:lnTo>
                    <a:pt x="107867" y="369120"/>
                  </a:lnTo>
                  <a:lnTo>
                    <a:pt x="144461" y="385207"/>
                  </a:lnTo>
                  <a:lnTo>
                    <a:pt x="189447" y="397517"/>
                  </a:lnTo>
                  <a:lnTo>
                    <a:pt x="243358" y="411555"/>
                  </a:lnTo>
                  <a:lnTo>
                    <a:pt x="306727" y="432825"/>
                  </a:lnTo>
                  <a:lnTo>
                    <a:pt x="387316" y="46036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1965220" y="7511650"/>
              <a:ext cx="719455" cy="495934"/>
            </a:xfrm>
            <a:custGeom>
              <a:avLst/>
              <a:gdLst/>
              <a:ahLst/>
              <a:cxnLst/>
              <a:rect l="l" t="t" r="r" b="b"/>
              <a:pathLst>
                <a:path w="719454" h="495934">
                  <a:moveTo>
                    <a:pt x="706635" y="400661"/>
                  </a:moveTo>
                  <a:lnTo>
                    <a:pt x="649500" y="471911"/>
                  </a:lnTo>
                  <a:lnTo>
                    <a:pt x="586738" y="495841"/>
                  </a:lnTo>
                  <a:lnTo>
                    <a:pt x="536078" y="494229"/>
                  </a:lnTo>
                  <a:lnTo>
                    <a:pt x="515252" y="488852"/>
                  </a:lnTo>
                  <a:lnTo>
                    <a:pt x="498672" y="486360"/>
                  </a:lnTo>
                  <a:lnTo>
                    <a:pt x="453662" y="477539"/>
                  </a:lnTo>
                  <a:lnTo>
                    <a:pt x="387316" y="460368"/>
                  </a:lnTo>
                  <a:lnTo>
                    <a:pt x="306727" y="432825"/>
                  </a:lnTo>
                  <a:lnTo>
                    <a:pt x="243358" y="411555"/>
                  </a:lnTo>
                  <a:lnTo>
                    <a:pt x="189447" y="397517"/>
                  </a:lnTo>
                  <a:lnTo>
                    <a:pt x="144461" y="385207"/>
                  </a:lnTo>
                  <a:lnTo>
                    <a:pt x="107867" y="369120"/>
                  </a:lnTo>
                  <a:lnTo>
                    <a:pt x="79131" y="343753"/>
                  </a:lnTo>
                  <a:lnTo>
                    <a:pt x="52289" y="313636"/>
                  </a:lnTo>
                  <a:lnTo>
                    <a:pt x="32925" y="294691"/>
                  </a:lnTo>
                  <a:lnTo>
                    <a:pt x="19104" y="274617"/>
                  </a:lnTo>
                  <a:lnTo>
                    <a:pt x="8890" y="241114"/>
                  </a:lnTo>
                  <a:lnTo>
                    <a:pt x="1882" y="199748"/>
                  </a:lnTo>
                  <a:lnTo>
                    <a:pt x="0" y="163684"/>
                  </a:lnTo>
                  <a:lnTo>
                    <a:pt x="4792" y="132032"/>
                  </a:lnTo>
                  <a:lnTo>
                    <a:pt x="34522" y="75013"/>
                  </a:lnTo>
                  <a:lnTo>
                    <a:pt x="77722" y="19870"/>
                  </a:lnTo>
                  <a:lnTo>
                    <a:pt x="114458" y="4222"/>
                  </a:lnTo>
                  <a:lnTo>
                    <a:pt x="158823" y="0"/>
                  </a:lnTo>
                  <a:lnTo>
                    <a:pt x="198776" y="2445"/>
                  </a:lnTo>
                  <a:lnTo>
                    <a:pt x="227642" y="7147"/>
                  </a:lnTo>
                  <a:lnTo>
                    <a:pt x="238747" y="9694"/>
                  </a:lnTo>
                  <a:lnTo>
                    <a:pt x="658331" y="164310"/>
                  </a:lnTo>
                  <a:lnTo>
                    <a:pt x="667102" y="165794"/>
                  </a:lnTo>
                  <a:lnTo>
                    <a:pt x="686780" y="175444"/>
                  </a:lnTo>
                  <a:lnTo>
                    <a:pt x="707410" y="201056"/>
                  </a:lnTo>
                  <a:lnTo>
                    <a:pt x="719036" y="250425"/>
                  </a:lnTo>
                  <a:lnTo>
                    <a:pt x="719237" y="309813"/>
                  </a:lnTo>
                  <a:lnTo>
                    <a:pt x="714731" y="357465"/>
                  </a:lnTo>
                  <a:lnTo>
                    <a:pt x="709273" y="389155"/>
                  </a:lnTo>
                  <a:lnTo>
                    <a:pt x="706619" y="400658"/>
                  </a:lnTo>
                </a:path>
              </a:pathLst>
            </a:custGeom>
            <a:ln w="3410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9968882" y="6260887"/>
              <a:ext cx="5652770" cy="1762125"/>
            </a:xfrm>
            <a:custGeom>
              <a:avLst/>
              <a:gdLst/>
              <a:ahLst/>
              <a:cxnLst/>
              <a:rect l="l" t="t" r="r" b="b"/>
              <a:pathLst>
                <a:path w="5652769" h="1762125">
                  <a:moveTo>
                    <a:pt x="3573026" y="1689721"/>
                  </a:moveTo>
                  <a:lnTo>
                    <a:pt x="3607408" y="1697159"/>
                  </a:lnTo>
                  <a:lnTo>
                    <a:pt x="3657955" y="1705995"/>
                  </a:lnTo>
                  <a:lnTo>
                    <a:pt x="3719073" y="1715708"/>
                  </a:lnTo>
                  <a:lnTo>
                    <a:pt x="3850659" y="1735684"/>
                  </a:lnTo>
                  <a:lnTo>
                    <a:pt x="3909944" y="1744905"/>
                  </a:lnTo>
                  <a:lnTo>
                    <a:pt x="3957436" y="1752920"/>
                  </a:lnTo>
                  <a:lnTo>
                    <a:pt x="3987541" y="1759210"/>
                  </a:lnTo>
                  <a:lnTo>
                    <a:pt x="4003781" y="1761204"/>
                  </a:lnTo>
                  <a:lnTo>
                    <a:pt x="4031909" y="1761995"/>
                  </a:lnTo>
                  <a:lnTo>
                    <a:pt x="4070365" y="1761676"/>
                  </a:lnTo>
                  <a:lnTo>
                    <a:pt x="4117589" y="1760338"/>
                  </a:lnTo>
                  <a:lnTo>
                    <a:pt x="4172022" y="1758074"/>
                  </a:lnTo>
                  <a:lnTo>
                    <a:pt x="4232103" y="1754976"/>
                  </a:lnTo>
                  <a:lnTo>
                    <a:pt x="4296273" y="1751135"/>
                  </a:lnTo>
                  <a:lnTo>
                    <a:pt x="4362971" y="1746645"/>
                  </a:lnTo>
                  <a:lnTo>
                    <a:pt x="4430637" y="1741597"/>
                  </a:lnTo>
                  <a:lnTo>
                    <a:pt x="4497713" y="1736083"/>
                  </a:lnTo>
                  <a:lnTo>
                    <a:pt x="4562637" y="1730195"/>
                  </a:lnTo>
                  <a:lnTo>
                    <a:pt x="4623849" y="1724027"/>
                  </a:lnTo>
                  <a:lnTo>
                    <a:pt x="4679790" y="1717669"/>
                  </a:lnTo>
                  <a:lnTo>
                    <a:pt x="4728900" y="1711214"/>
                  </a:lnTo>
                  <a:lnTo>
                    <a:pt x="4769619" y="1704754"/>
                  </a:lnTo>
                  <a:lnTo>
                    <a:pt x="4847469" y="1651709"/>
                  </a:lnTo>
                  <a:lnTo>
                    <a:pt x="4879670" y="1611498"/>
                  </a:lnTo>
                  <a:lnTo>
                    <a:pt x="4904073" y="1572682"/>
                  </a:lnTo>
                  <a:lnTo>
                    <a:pt x="4842407" y="1542152"/>
                  </a:lnTo>
                  <a:lnTo>
                    <a:pt x="5652176" y="712633"/>
                  </a:lnTo>
                  <a:lnTo>
                    <a:pt x="5493244" y="628048"/>
                  </a:lnTo>
                  <a:lnTo>
                    <a:pt x="5359832" y="700401"/>
                  </a:lnTo>
                  <a:lnTo>
                    <a:pt x="5053022" y="862285"/>
                  </a:lnTo>
                  <a:lnTo>
                    <a:pt x="4712951" y="1030938"/>
                  </a:lnTo>
                  <a:lnTo>
                    <a:pt x="4479758" y="1123600"/>
                  </a:lnTo>
                  <a:lnTo>
                    <a:pt x="4426177" y="1134176"/>
                  </a:lnTo>
                  <a:lnTo>
                    <a:pt x="4381537" y="1141870"/>
                  </a:lnTo>
                  <a:lnTo>
                    <a:pt x="4342603" y="1146730"/>
                  </a:lnTo>
                  <a:lnTo>
                    <a:pt x="4306143" y="1148807"/>
                  </a:lnTo>
                  <a:lnTo>
                    <a:pt x="4268922" y="1148152"/>
                  </a:lnTo>
                  <a:lnTo>
                    <a:pt x="4227706" y="1144815"/>
                  </a:lnTo>
                  <a:lnTo>
                    <a:pt x="4179261" y="1138846"/>
                  </a:lnTo>
                  <a:lnTo>
                    <a:pt x="4120354" y="1130297"/>
                  </a:lnTo>
                  <a:lnTo>
                    <a:pt x="4047750" y="1119216"/>
                  </a:lnTo>
                  <a:lnTo>
                    <a:pt x="3868451" y="1082822"/>
                  </a:lnTo>
                  <a:lnTo>
                    <a:pt x="3709535" y="1038815"/>
                  </a:lnTo>
                  <a:lnTo>
                    <a:pt x="3595916" y="1001744"/>
                  </a:lnTo>
                  <a:lnTo>
                    <a:pt x="3552506" y="986154"/>
                  </a:lnTo>
                  <a:lnTo>
                    <a:pt x="2270896" y="512233"/>
                  </a:lnTo>
                  <a:lnTo>
                    <a:pt x="1861394" y="360280"/>
                  </a:lnTo>
                  <a:lnTo>
                    <a:pt x="1770681" y="327146"/>
                  </a:lnTo>
                  <a:lnTo>
                    <a:pt x="1666167" y="289581"/>
                  </a:lnTo>
                  <a:lnTo>
                    <a:pt x="1552207" y="249194"/>
                  </a:lnTo>
                  <a:lnTo>
                    <a:pt x="1433155" y="207597"/>
                  </a:lnTo>
                  <a:lnTo>
                    <a:pt x="1313367" y="166399"/>
                  </a:lnTo>
                  <a:lnTo>
                    <a:pt x="1254557" y="146454"/>
                  </a:lnTo>
                  <a:lnTo>
                    <a:pt x="1197197" y="127213"/>
                  </a:lnTo>
                  <a:lnTo>
                    <a:pt x="1141829" y="108876"/>
                  </a:lnTo>
                  <a:lnTo>
                    <a:pt x="1088999" y="91647"/>
                  </a:lnTo>
                  <a:lnTo>
                    <a:pt x="1039250" y="75725"/>
                  </a:lnTo>
                  <a:lnTo>
                    <a:pt x="993128" y="61312"/>
                  </a:lnTo>
                  <a:lnTo>
                    <a:pt x="951176" y="48610"/>
                  </a:lnTo>
                  <a:lnTo>
                    <a:pt x="913939" y="37820"/>
                  </a:lnTo>
                  <a:lnTo>
                    <a:pt x="855786" y="22781"/>
                  </a:lnTo>
                  <a:lnTo>
                    <a:pt x="788389" y="12217"/>
                  </a:lnTo>
                  <a:lnTo>
                    <a:pt x="746852" y="7610"/>
                  </a:lnTo>
                  <a:lnTo>
                    <a:pt x="707805" y="4649"/>
                  </a:lnTo>
                  <a:lnTo>
                    <a:pt x="667706" y="2871"/>
                  </a:lnTo>
                  <a:lnTo>
                    <a:pt x="623014" y="1812"/>
                  </a:lnTo>
                  <a:lnTo>
                    <a:pt x="505680" y="0"/>
                  </a:lnTo>
                  <a:lnTo>
                    <a:pt x="400900" y="4788"/>
                  </a:lnTo>
                  <a:lnTo>
                    <a:pt x="333103" y="18203"/>
                  </a:lnTo>
                  <a:lnTo>
                    <a:pt x="296598" y="32173"/>
                  </a:lnTo>
                  <a:lnTo>
                    <a:pt x="285695" y="38624"/>
                  </a:lnTo>
                  <a:lnTo>
                    <a:pt x="246280" y="46358"/>
                  </a:lnTo>
                  <a:lnTo>
                    <a:pt x="157542" y="67018"/>
                  </a:lnTo>
                  <a:lnTo>
                    <a:pt x="63736" y="96787"/>
                  </a:lnTo>
                  <a:lnTo>
                    <a:pt x="9119" y="131849"/>
                  </a:lnTo>
                  <a:lnTo>
                    <a:pt x="0" y="168230"/>
                  </a:lnTo>
                  <a:lnTo>
                    <a:pt x="6288" y="200896"/>
                  </a:lnTo>
                  <a:lnTo>
                    <a:pt x="48837" y="269263"/>
                  </a:lnTo>
                  <a:lnTo>
                    <a:pt x="121861" y="355852"/>
                  </a:lnTo>
                  <a:lnTo>
                    <a:pt x="239347" y="462240"/>
                  </a:lnTo>
                  <a:lnTo>
                    <a:pt x="397840" y="557396"/>
                  </a:lnTo>
                  <a:lnTo>
                    <a:pt x="461443" y="584606"/>
                  </a:lnTo>
                  <a:lnTo>
                    <a:pt x="499348" y="600152"/>
                  </a:lnTo>
                  <a:lnTo>
                    <a:pt x="540834" y="616822"/>
                  </a:lnTo>
                  <a:lnTo>
                    <a:pt x="585533" y="634488"/>
                  </a:lnTo>
                  <a:lnTo>
                    <a:pt x="633080" y="653025"/>
                  </a:lnTo>
                  <a:lnTo>
                    <a:pt x="683108" y="672304"/>
                  </a:lnTo>
                  <a:lnTo>
                    <a:pt x="735250" y="692200"/>
                  </a:lnTo>
                  <a:lnTo>
                    <a:pt x="844412" y="733329"/>
                  </a:lnTo>
                  <a:lnTo>
                    <a:pt x="957632" y="775397"/>
                  </a:lnTo>
                  <a:lnTo>
                    <a:pt x="1071979" y="817386"/>
                  </a:lnTo>
                  <a:lnTo>
                    <a:pt x="1184521" y="858280"/>
                  </a:lnTo>
                  <a:lnTo>
                    <a:pt x="1292325" y="897062"/>
                  </a:lnTo>
                  <a:lnTo>
                    <a:pt x="1392459" y="932716"/>
                  </a:lnTo>
                  <a:lnTo>
                    <a:pt x="1481991" y="964226"/>
                  </a:lnTo>
                  <a:lnTo>
                    <a:pt x="1557989" y="990574"/>
                  </a:lnTo>
                  <a:lnTo>
                    <a:pt x="1653238" y="1022883"/>
                  </a:lnTo>
                  <a:lnTo>
                    <a:pt x="1691407" y="1036316"/>
                  </a:lnTo>
                  <a:lnTo>
                    <a:pt x="1731839" y="1050930"/>
                  </a:lnTo>
                  <a:lnTo>
                    <a:pt x="1774342" y="1066614"/>
                  </a:lnTo>
                  <a:lnTo>
                    <a:pt x="1818727" y="1083256"/>
                  </a:lnTo>
                  <a:lnTo>
                    <a:pt x="1912384" y="1118964"/>
                  </a:lnTo>
                  <a:lnTo>
                    <a:pt x="2218773" y="1237409"/>
                  </a:lnTo>
                  <a:lnTo>
                    <a:pt x="2324311" y="1277677"/>
                  </a:lnTo>
                  <a:lnTo>
                    <a:pt x="2376864" y="1297453"/>
                  </a:lnTo>
                  <a:lnTo>
                    <a:pt x="2429021" y="1316842"/>
                  </a:lnTo>
                  <a:lnTo>
                    <a:pt x="2480590" y="1335732"/>
                  </a:lnTo>
                  <a:lnTo>
                    <a:pt x="2531383" y="1354009"/>
                  </a:lnTo>
                  <a:lnTo>
                    <a:pt x="2576869" y="1370035"/>
                  </a:lnTo>
                  <a:lnTo>
                    <a:pt x="2626032" y="1387033"/>
                  </a:lnTo>
                  <a:lnTo>
                    <a:pt x="2678345" y="1404846"/>
                  </a:lnTo>
                  <a:lnTo>
                    <a:pt x="2733285" y="1423318"/>
                  </a:lnTo>
                  <a:lnTo>
                    <a:pt x="2790326" y="1442291"/>
                  </a:lnTo>
                  <a:lnTo>
                    <a:pt x="2908615" y="1481117"/>
                  </a:lnTo>
                  <a:lnTo>
                    <a:pt x="3029012" y="1520068"/>
                  </a:lnTo>
                  <a:lnTo>
                    <a:pt x="3147319" y="1557891"/>
                  </a:lnTo>
                  <a:lnTo>
                    <a:pt x="3259338" y="1593332"/>
                  </a:lnTo>
                  <a:lnTo>
                    <a:pt x="3406390" y="1639285"/>
                  </a:lnTo>
                  <a:lnTo>
                    <a:pt x="3515676" y="1672825"/>
                  </a:lnTo>
                  <a:lnTo>
                    <a:pt x="3560555" y="1686199"/>
                  </a:lnTo>
                  <a:lnTo>
                    <a:pt x="3573026" y="168972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9968882" y="6260887"/>
              <a:ext cx="5652770" cy="1762125"/>
            </a:xfrm>
            <a:custGeom>
              <a:avLst/>
              <a:gdLst/>
              <a:ahLst/>
              <a:cxnLst/>
              <a:rect l="l" t="t" r="r" b="b"/>
              <a:pathLst>
                <a:path w="5652769" h="1762125">
                  <a:moveTo>
                    <a:pt x="4800387" y="1698381"/>
                  </a:moveTo>
                  <a:lnTo>
                    <a:pt x="4728900" y="1711214"/>
                  </a:lnTo>
                  <a:lnTo>
                    <a:pt x="4679790" y="1717669"/>
                  </a:lnTo>
                  <a:lnTo>
                    <a:pt x="4623849" y="1724027"/>
                  </a:lnTo>
                  <a:lnTo>
                    <a:pt x="4562637" y="1730195"/>
                  </a:lnTo>
                  <a:lnTo>
                    <a:pt x="4497713" y="1736083"/>
                  </a:lnTo>
                  <a:lnTo>
                    <a:pt x="4430637" y="1741597"/>
                  </a:lnTo>
                  <a:lnTo>
                    <a:pt x="4362971" y="1746645"/>
                  </a:lnTo>
                  <a:lnTo>
                    <a:pt x="4296273" y="1751135"/>
                  </a:lnTo>
                  <a:lnTo>
                    <a:pt x="4232103" y="1754976"/>
                  </a:lnTo>
                  <a:lnTo>
                    <a:pt x="4172022" y="1758074"/>
                  </a:lnTo>
                  <a:lnTo>
                    <a:pt x="4117589" y="1760338"/>
                  </a:lnTo>
                  <a:lnTo>
                    <a:pt x="4070365" y="1761676"/>
                  </a:lnTo>
                  <a:lnTo>
                    <a:pt x="4031909" y="1761995"/>
                  </a:lnTo>
                  <a:lnTo>
                    <a:pt x="4003781" y="1761204"/>
                  </a:lnTo>
                  <a:lnTo>
                    <a:pt x="3987541" y="1759210"/>
                  </a:lnTo>
                  <a:lnTo>
                    <a:pt x="3957436" y="1752920"/>
                  </a:lnTo>
                  <a:lnTo>
                    <a:pt x="3909944" y="1744905"/>
                  </a:lnTo>
                  <a:lnTo>
                    <a:pt x="3850659" y="1735684"/>
                  </a:lnTo>
                  <a:lnTo>
                    <a:pt x="3785171" y="1725778"/>
                  </a:lnTo>
                  <a:lnTo>
                    <a:pt x="3719073" y="1715708"/>
                  </a:lnTo>
                  <a:lnTo>
                    <a:pt x="3657955" y="1705995"/>
                  </a:lnTo>
                  <a:lnTo>
                    <a:pt x="3607408" y="1697159"/>
                  </a:lnTo>
                  <a:lnTo>
                    <a:pt x="3560555" y="1686199"/>
                  </a:lnTo>
                  <a:lnTo>
                    <a:pt x="3515676" y="1672825"/>
                  </a:lnTo>
                  <a:lnTo>
                    <a:pt x="3447715" y="1652053"/>
                  </a:lnTo>
                  <a:lnTo>
                    <a:pt x="3406390" y="1639285"/>
                  </a:lnTo>
                  <a:lnTo>
                    <a:pt x="3360869" y="1625137"/>
                  </a:lnTo>
                  <a:lnTo>
                    <a:pt x="3311677" y="1609768"/>
                  </a:lnTo>
                  <a:lnTo>
                    <a:pt x="3259338" y="1593332"/>
                  </a:lnTo>
                  <a:lnTo>
                    <a:pt x="3204377" y="1575987"/>
                  </a:lnTo>
                  <a:lnTo>
                    <a:pt x="3147319" y="1557891"/>
                  </a:lnTo>
                  <a:lnTo>
                    <a:pt x="3088689" y="1539199"/>
                  </a:lnTo>
                  <a:lnTo>
                    <a:pt x="3029012" y="1520068"/>
                  </a:lnTo>
                  <a:lnTo>
                    <a:pt x="2968812" y="1500655"/>
                  </a:lnTo>
                  <a:lnTo>
                    <a:pt x="2908615" y="1481117"/>
                  </a:lnTo>
                  <a:lnTo>
                    <a:pt x="2848945" y="1461610"/>
                  </a:lnTo>
                  <a:lnTo>
                    <a:pt x="2790326" y="1442291"/>
                  </a:lnTo>
                  <a:lnTo>
                    <a:pt x="2733285" y="1423318"/>
                  </a:lnTo>
                  <a:lnTo>
                    <a:pt x="2678345" y="1404846"/>
                  </a:lnTo>
                  <a:lnTo>
                    <a:pt x="2626032" y="1387033"/>
                  </a:lnTo>
                  <a:lnTo>
                    <a:pt x="2576869" y="1370035"/>
                  </a:lnTo>
                  <a:lnTo>
                    <a:pt x="2531383" y="1354009"/>
                  </a:lnTo>
                  <a:lnTo>
                    <a:pt x="2480590" y="1335732"/>
                  </a:lnTo>
                  <a:lnTo>
                    <a:pt x="2429021" y="1316842"/>
                  </a:lnTo>
                  <a:lnTo>
                    <a:pt x="2376864" y="1297453"/>
                  </a:lnTo>
                  <a:lnTo>
                    <a:pt x="2324311" y="1277677"/>
                  </a:lnTo>
                  <a:lnTo>
                    <a:pt x="2271550" y="1257625"/>
                  </a:lnTo>
                  <a:lnTo>
                    <a:pt x="2218773" y="1237409"/>
                  </a:lnTo>
                  <a:lnTo>
                    <a:pt x="2166168" y="1217143"/>
                  </a:lnTo>
                  <a:lnTo>
                    <a:pt x="2113926" y="1196937"/>
                  </a:lnTo>
                  <a:lnTo>
                    <a:pt x="2062237" y="1176904"/>
                  </a:lnTo>
                  <a:lnTo>
                    <a:pt x="2011290" y="1157156"/>
                  </a:lnTo>
                  <a:lnTo>
                    <a:pt x="1961276" y="1137805"/>
                  </a:lnTo>
                  <a:lnTo>
                    <a:pt x="1912384" y="1118964"/>
                  </a:lnTo>
                  <a:lnTo>
                    <a:pt x="1864804" y="1100743"/>
                  </a:lnTo>
                  <a:lnTo>
                    <a:pt x="1818727" y="1083256"/>
                  </a:lnTo>
                  <a:lnTo>
                    <a:pt x="1774342" y="1066614"/>
                  </a:lnTo>
                  <a:lnTo>
                    <a:pt x="1731839" y="1050930"/>
                  </a:lnTo>
                  <a:lnTo>
                    <a:pt x="1691407" y="1036316"/>
                  </a:lnTo>
                  <a:lnTo>
                    <a:pt x="1653238" y="1022883"/>
                  </a:lnTo>
                  <a:lnTo>
                    <a:pt x="1589996" y="1001494"/>
                  </a:lnTo>
                  <a:lnTo>
                    <a:pt x="1557989" y="990574"/>
                  </a:lnTo>
                  <a:lnTo>
                    <a:pt x="1521865" y="978108"/>
                  </a:lnTo>
                  <a:lnTo>
                    <a:pt x="1481991" y="964226"/>
                  </a:lnTo>
                  <a:lnTo>
                    <a:pt x="1438734" y="949053"/>
                  </a:lnTo>
                  <a:lnTo>
                    <a:pt x="1392459" y="932716"/>
                  </a:lnTo>
                  <a:lnTo>
                    <a:pt x="1343534" y="915344"/>
                  </a:lnTo>
                  <a:lnTo>
                    <a:pt x="1292325" y="897062"/>
                  </a:lnTo>
                  <a:lnTo>
                    <a:pt x="1239198" y="877998"/>
                  </a:lnTo>
                  <a:lnTo>
                    <a:pt x="1184521" y="858280"/>
                  </a:lnTo>
                  <a:lnTo>
                    <a:pt x="1128659" y="838033"/>
                  </a:lnTo>
                  <a:lnTo>
                    <a:pt x="1071979" y="817386"/>
                  </a:lnTo>
                  <a:lnTo>
                    <a:pt x="1014848" y="796464"/>
                  </a:lnTo>
                  <a:lnTo>
                    <a:pt x="957632" y="775397"/>
                  </a:lnTo>
                  <a:lnTo>
                    <a:pt x="900698" y="754309"/>
                  </a:lnTo>
                  <a:lnTo>
                    <a:pt x="844412" y="733329"/>
                  </a:lnTo>
                  <a:lnTo>
                    <a:pt x="789140" y="712583"/>
                  </a:lnTo>
                  <a:lnTo>
                    <a:pt x="735250" y="692200"/>
                  </a:lnTo>
                  <a:lnTo>
                    <a:pt x="683108" y="672304"/>
                  </a:lnTo>
                  <a:lnTo>
                    <a:pt x="633080" y="653025"/>
                  </a:lnTo>
                  <a:lnTo>
                    <a:pt x="585533" y="634488"/>
                  </a:lnTo>
                  <a:lnTo>
                    <a:pt x="540834" y="616822"/>
                  </a:lnTo>
                  <a:lnTo>
                    <a:pt x="499348" y="600152"/>
                  </a:lnTo>
                  <a:lnTo>
                    <a:pt x="461443" y="584606"/>
                  </a:lnTo>
                  <a:lnTo>
                    <a:pt x="397840" y="557396"/>
                  </a:lnTo>
                  <a:lnTo>
                    <a:pt x="239347" y="462240"/>
                  </a:lnTo>
                  <a:lnTo>
                    <a:pt x="121861" y="355852"/>
                  </a:lnTo>
                  <a:lnTo>
                    <a:pt x="48837" y="269263"/>
                  </a:lnTo>
                  <a:lnTo>
                    <a:pt x="23728" y="233504"/>
                  </a:lnTo>
                  <a:lnTo>
                    <a:pt x="0" y="168230"/>
                  </a:lnTo>
                  <a:lnTo>
                    <a:pt x="9119" y="131849"/>
                  </a:lnTo>
                  <a:lnTo>
                    <a:pt x="63736" y="96787"/>
                  </a:lnTo>
                  <a:lnTo>
                    <a:pt x="157542" y="67018"/>
                  </a:lnTo>
                  <a:lnTo>
                    <a:pt x="246280" y="46358"/>
                  </a:lnTo>
                  <a:lnTo>
                    <a:pt x="285695" y="38624"/>
                  </a:lnTo>
                  <a:lnTo>
                    <a:pt x="296598" y="32173"/>
                  </a:lnTo>
                  <a:lnTo>
                    <a:pt x="333103" y="18203"/>
                  </a:lnTo>
                  <a:lnTo>
                    <a:pt x="400900" y="4788"/>
                  </a:lnTo>
                  <a:lnTo>
                    <a:pt x="505680" y="0"/>
                  </a:lnTo>
                  <a:lnTo>
                    <a:pt x="570186" y="1009"/>
                  </a:lnTo>
                  <a:lnTo>
                    <a:pt x="623014" y="1812"/>
                  </a:lnTo>
                  <a:lnTo>
                    <a:pt x="667706" y="2871"/>
                  </a:lnTo>
                  <a:lnTo>
                    <a:pt x="707805" y="4649"/>
                  </a:lnTo>
                  <a:lnTo>
                    <a:pt x="746852" y="7610"/>
                  </a:lnTo>
                  <a:lnTo>
                    <a:pt x="788389" y="12217"/>
                  </a:lnTo>
                  <a:lnTo>
                    <a:pt x="835960" y="18934"/>
                  </a:lnTo>
                  <a:lnTo>
                    <a:pt x="881961" y="29143"/>
                  </a:lnTo>
                  <a:lnTo>
                    <a:pt x="951176" y="48610"/>
                  </a:lnTo>
                  <a:lnTo>
                    <a:pt x="993128" y="61312"/>
                  </a:lnTo>
                  <a:lnTo>
                    <a:pt x="1039250" y="75725"/>
                  </a:lnTo>
                  <a:lnTo>
                    <a:pt x="1088999" y="91647"/>
                  </a:lnTo>
                  <a:lnTo>
                    <a:pt x="1141829" y="108876"/>
                  </a:lnTo>
                  <a:lnTo>
                    <a:pt x="1197197" y="127213"/>
                  </a:lnTo>
                  <a:lnTo>
                    <a:pt x="1254557" y="146454"/>
                  </a:lnTo>
                  <a:lnTo>
                    <a:pt x="1313367" y="166399"/>
                  </a:lnTo>
                  <a:lnTo>
                    <a:pt x="1373081" y="186848"/>
                  </a:lnTo>
                  <a:lnTo>
                    <a:pt x="1433155" y="207597"/>
                  </a:lnTo>
                  <a:lnTo>
                    <a:pt x="1493045" y="228446"/>
                  </a:lnTo>
                  <a:lnTo>
                    <a:pt x="1552207" y="249194"/>
                  </a:lnTo>
                  <a:lnTo>
                    <a:pt x="1610095" y="269639"/>
                  </a:lnTo>
                  <a:lnTo>
                    <a:pt x="1666167" y="289581"/>
                  </a:lnTo>
                  <a:lnTo>
                    <a:pt x="1719877" y="308817"/>
                  </a:lnTo>
                  <a:lnTo>
                    <a:pt x="1770681" y="327146"/>
                  </a:lnTo>
                  <a:lnTo>
                    <a:pt x="1818034" y="344368"/>
                  </a:lnTo>
                  <a:lnTo>
                    <a:pt x="1861394" y="360280"/>
                  </a:lnTo>
                  <a:lnTo>
                    <a:pt x="1900214" y="374682"/>
                  </a:lnTo>
                  <a:lnTo>
                    <a:pt x="2270896" y="512233"/>
                  </a:lnTo>
                  <a:lnTo>
                    <a:pt x="2826370" y="717759"/>
                  </a:lnTo>
                  <a:lnTo>
                    <a:pt x="3331839" y="904615"/>
                  </a:lnTo>
                  <a:lnTo>
                    <a:pt x="3552506" y="986154"/>
                  </a:lnTo>
                  <a:lnTo>
                    <a:pt x="3595916" y="1001744"/>
                  </a:lnTo>
                  <a:lnTo>
                    <a:pt x="3709535" y="1038815"/>
                  </a:lnTo>
                  <a:lnTo>
                    <a:pt x="3868451" y="1082822"/>
                  </a:lnTo>
                  <a:lnTo>
                    <a:pt x="4047750" y="1119216"/>
                  </a:lnTo>
                  <a:lnTo>
                    <a:pt x="4120354" y="1130297"/>
                  </a:lnTo>
                  <a:lnTo>
                    <a:pt x="4179261" y="1138846"/>
                  </a:lnTo>
                  <a:lnTo>
                    <a:pt x="4227706" y="1144815"/>
                  </a:lnTo>
                  <a:lnTo>
                    <a:pt x="4268922" y="1148152"/>
                  </a:lnTo>
                  <a:lnTo>
                    <a:pt x="4306143" y="1148807"/>
                  </a:lnTo>
                  <a:lnTo>
                    <a:pt x="4342603" y="1146730"/>
                  </a:lnTo>
                  <a:lnTo>
                    <a:pt x="4381537" y="1141870"/>
                  </a:lnTo>
                  <a:lnTo>
                    <a:pt x="4426177" y="1134176"/>
                  </a:lnTo>
                  <a:lnTo>
                    <a:pt x="4479758" y="1123600"/>
                  </a:lnTo>
                  <a:lnTo>
                    <a:pt x="4712951" y="1030938"/>
                  </a:lnTo>
                  <a:lnTo>
                    <a:pt x="5053022" y="862285"/>
                  </a:lnTo>
                  <a:lnTo>
                    <a:pt x="5359832" y="700401"/>
                  </a:lnTo>
                  <a:lnTo>
                    <a:pt x="5493244" y="628048"/>
                  </a:lnTo>
                  <a:lnTo>
                    <a:pt x="5652176" y="712633"/>
                  </a:lnTo>
                  <a:lnTo>
                    <a:pt x="4842407" y="1542152"/>
                  </a:lnTo>
                  <a:lnTo>
                    <a:pt x="4904073" y="1572682"/>
                  </a:lnTo>
                  <a:lnTo>
                    <a:pt x="4898161" y="1583309"/>
                  </a:lnTo>
                  <a:lnTo>
                    <a:pt x="4879670" y="1611498"/>
                  </a:lnTo>
                  <a:lnTo>
                    <a:pt x="4847469" y="1651709"/>
                  </a:lnTo>
                  <a:lnTo>
                    <a:pt x="4800426" y="1698403"/>
                  </a:lnTo>
                </a:path>
              </a:pathLst>
            </a:custGeom>
            <a:ln w="3409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1703241" y="7167287"/>
              <a:ext cx="1038860" cy="433070"/>
            </a:xfrm>
            <a:custGeom>
              <a:avLst/>
              <a:gdLst/>
              <a:ahLst/>
              <a:cxnLst/>
              <a:rect l="l" t="t" r="r" b="b"/>
              <a:pathLst>
                <a:path w="1038859" h="433070">
                  <a:moveTo>
                    <a:pt x="725808" y="367628"/>
                  </a:moveTo>
                  <a:lnTo>
                    <a:pt x="944359" y="414787"/>
                  </a:lnTo>
                  <a:lnTo>
                    <a:pt x="1038551" y="432459"/>
                  </a:lnTo>
                  <a:lnTo>
                    <a:pt x="924781" y="371571"/>
                  </a:lnTo>
                  <a:lnTo>
                    <a:pt x="658581" y="234389"/>
                  </a:lnTo>
                  <a:lnTo>
                    <a:pt x="352621" y="89141"/>
                  </a:lnTo>
                  <a:lnTo>
                    <a:pt x="119568" y="4055"/>
                  </a:lnTo>
                  <a:lnTo>
                    <a:pt x="17602" y="0"/>
                  </a:lnTo>
                  <a:lnTo>
                    <a:pt x="0" y="33008"/>
                  </a:lnTo>
                  <a:lnTo>
                    <a:pt x="22151" y="74080"/>
                  </a:lnTo>
                  <a:lnTo>
                    <a:pt x="59374" y="110258"/>
                  </a:lnTo>
                  <a:lnTo>
                    <a:pt x="114224" y="147464"/>
                  </a:lnTo>
                  <a:lnTo>
                    <a:pt x="196611" y="189450"/>
                  </a:lnTo>
                  <a:lnTo>
                    <a:pt x="299144" y="219835"/>
                  </a:lnTo>
                  <a:lnTo>
                    <a:pt x="478769" y="299727"/>
                  </a:lnTo>
                  <a:lnTo>
                    <a:pt x="725808" y="367628"/>
                  </a:lnTo>
                  <a:close/>
                </a:path>
              </a:pathLst>
            </a:custGeom>
            <a:solidFill>
              <a:srgbClr val="000000">
                <a:alpha val="2744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2064067" y="7340571"/>
              <a:ext cx="3144520" cy="1713230"/>
            </a:xfrm>
            <a:custGeom>
              <a:avLst/>
              <a:gdLst/>
              <a:ahLst/>
              <a:cxnLst/>
              <a:rect l="l" t="t" r="r" b="b"/>
              <a:pathLst>
                <a:path w="3144519" h="1713229">
                  <a:moveTo>
                    <a:pt x="2712994" y="1701109"/>
                  </a:moveTo>
                  <a:lnTo>
                    <a:pt x="2799069" y="1713110"/>
                  </a:lnTo>
                  <a:lnTo>
                    <a:pt x="2863274" y="1694367"/>
                  </a:lnTo>
                  <a:lnTo>
                    <a:pt x="2931059" y="1646048"/>
                  </a:lnTo>
                  <a:lnTo>
                    <a:pt x="3025009" y="1592979"/>
                  </a:lnTo>
                  <a:lnTo>
                    <a:pt x="3108349" y="1550148"/>
                  </a:lnTo>
                  <a:lnTo>
                    <a:pt x="3144301" y="1532541"/>
                  </a:lnTo>
                  <a:lnTo>
                    <a:pt x="2991402" y="1477499"/>
                  </a:lnTo>
                  <a:lnTo>
                    <a:pt x="2770462" y="1571706"/>
                  </a:lnTo>
                  <a:lnTo>
                    <a:pt x="986976" y="408408"/>
                  </a:lnTo>
                  <a:lnTo>
                    <a:pt x="974507" y="397779"/>
                  </a:lnTo>
                  <a:lnTo>
                    <a:pt x="951099" y="383002"/>
                  </a:lnTo>
                  <a:lnTo>
                    <a:pt x="876576" y="343109"/>
                  </a:lnTo>
                  <a:lnTo>
                    <a:pt x="828013" y="319045"/>
                  </a:lnTo>
                  <a:lnTo>
                    <a:pt x="773618" y="292938"/>
                  </a:lnTo>
                  <a:lnTo>
                    <a:pt x="714668" y="265314"/>
                  </a:lnTo>
                  <a:lnTo>
                    <a:pt x="652439" y="236699"/>
                  </a:lnTo>
                  <a:lnTo>
                    <a:pt x="588208" y="207619"/>
                  </a:lnTo>
                  <a:lnTo>
                    <a:pt x="523251" y="178601"/>
                  </a:lnTo>
                  <a:lnTo>
                    <a:pt x="458845" y="150171"/>
                  </a:lnTo>
                  <a:lnTo>
                    <a:pt x="396267" y="122854"/>
                  </a:lnTo>
                  <a:lnTo>
                    <a:pt x="336793" y="97178"/>
                  </a:lnTo>
                  <a:lnTo>
                    <a:pt x="281700" y="73668"/>
                  </a:lnTo>
                  <a:lnTo>
                    <a:pt x="232265" y="52850"/>
                  </a:lnTo>
                  <a:lnTo>
                    <a:pt x="189764" y="35251"/>
                  </a:lnTo>
                  <a:lnTo>
                    <a:pt x="130670" y="11814"/>
                  </a:lnTo>
                  <a:lnTo>
                    <a:pt x="71795" y="0"/>
                  </a:lnTo>
                  <a:lnTo>
                    <a:pt x="27107" y="2172"/>
                  </a:lnTo>
                  <a:lnTo>
                    <a:pt x="0" y="16921"/>
                  </a:lnTo>
                  <a:lnTo>
                    <a:pt x="7905" y="47621"/>
                  </a:lnTo>
                  <a:lnTo>
                    <a:pt x="431291" y="323022"/>
                  </a:lnTo>
                  <a:lnTo>
                    <a:pt x="1322144" y="877162"/>
                  </a:lnTo>
                  <a:lnTo>
                    <a:pt x="2205191" y="1421350"/>
                  </a:lnTo>
                  <a:lnTo>
                    <a:pt x="2605156" y="1666900"/>
                  </a:lnTo>
                  <a:lnTo>
                    <a:pt x="2637529" y="1678870"/>
                  </a:lnTo>
                  <a:lnTo>
                    <a:pt x="2712994" y="170110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2064067" y="7340571"/>
              <a:ext cx="3144520" cy="1713230"/>
            </a:xfrm>
            <a:custGeom>
              <a:avLst/>
              <a:gdLst/>
              <a:ahLst/>
              <a:cxnLst/>
              <a:rect l="l" t="t" r="r" b="b"/>
              <a:pathLst>
                <a:path w="3144519" h="1713229">
                  <a:moveTo>
                    <a:pt x="986976" y="408408"/>
                  </a:moveTo>
                  <a:lnTo>
                    <a:pt x="951099" y="383002"/>
                  </a:lnTo>
                  <a:lnTo>
                    <a:pt x="876576" y="343109"/>
                  </a:lnTo>
                  <a:lnTo>
                    <a:pt x="828013" y="319045"/>
                  </a:lnTo>
                  <a:lnTo>
                    <a:pt x="773618" y="292938"/>
                  </a:lnTo>
                  <a:lnTo>
                    <a:pt x="714668" y="265314"/>
                  </a:lnTo>
                  <a:lnTo>
                    <a:pt x="652439" y="236699"/>
                  </a:lnTo>
                  <a:lnTo>
                    <a:pt x="588208" y="207619"/>
                  </a:lnTo>
                  <a:lnTo>
                    <a:pt x="523251" y="178601"/>
                  </a:lnTo>
                  <a:lnTo>
                    <a:pt x="458845" y="150171"/>
                  </a:lnTo>
                  <a:lnTo>
                    <a:pt x="396267" y="122854"/>
                  </a:lnTo>
                  <a:lnTo>
                    <a:pt x="336793" y="97178"/>
                  </a:lnTo>
                  <a:lnTo>
                    <a:pt x="281700" y="73668"/>
                  </a:lnTo>
                  <a:lnTo>
                    <a:pt x="232265" y="52850"/>
                  </a:lnTo>
                  <a:lnTo>
                    <a:pt x="189764" y="35251"/>
                  </a:lnTo>
                  <a:lnTo>
                    <a:pt x="130670" y="11814"/>
                  </a:lnTo>
                  <a:lnTo>
                    <a:pt x="71795" y="0"/>
                  </a:lnTo>
                  <a:lnTo>
                    <a:pt x="27107" y="2172"/>
                  </a:lnTo>
                  <a:lnTo>
                    <a:pt x="0" y="16921"/>
                  </a:lnTo>
                  <a:lnTo>
                    <a:pt x="7905" y="47621"/>
                  </a:lnTo>
                  <a:lnTo>
                    <a:pt x="431291" y="323022"/>
                  </a:lnTo>
                  <a:lnTo>
                    <a:pt x="1322144" y="877162"/>
                  </a:lnTo>
                  <a:lnTo>
                    <a:pt x="2205191" y="1421350"/>
                  </a:lnTo>
                  <a:lnTo>
                    <a:pt x="2605156" y="1666900"/>
                  </a:lnTo>
                  <a:lnTo>
                    <a:pt x="2712994" y="1701109"/>
                  </a:lnTo>
                  <a:lnTo>
                    <a:pt x="2799069" y="1713110"/>
                  </a:lnTo>
                  <a:lnTo>
                    <a:pt x="2863274" y="1694367"/>
                  </a:lnTo>
                  <a:lnTo>
                    <a:pt x="2931059" y="1646048"/>
                  </a:lnTo>
                  <a:lnTo>
                    <a:pt x="3025009" y="1592979"/>
                  </a:lnTo>
                  <a:lnTo>
                    <a:pt x="3108349" y="1550148"/>
                  </a:lnTo>
                  <a:lnTo>
                    <a:pt x="3144301" y="1532541"/>
                  </a:lnTo>
                  <a:lnTo>
                    <a:pt x="2991402" y="1477499"/>
                  </a:lnTo>
                  <a:lnTo>
                    <a:pt x="2770462" y="1571706"/>
                  </a:lnTo>
                  <a:lnTo>
                    <a:pt x="986937" y="408418"/>
                  </a:lnTo>
                </a:path>
              </a:pathLst>
            </a:custGeom>
            <a:ln w="3410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1850048" y="5822283"/>
              <a:ext cx="530225" cy="992505"/>
            </a:xfrm>
            <a:custGeom>
              <a:avLst/>
              <a:gdLst/>
              <a:ahLst/>
              <a:cxnLst/>
              <a:rect l="l" t="t" r="r" b="b"/>
              <a:pathLst>
                <a:path w="530225" h="992504">
                  <a:moveTo>
                    <a:pt x="529816" y="992458"/>
                  </a:moveTo>
                  <a:lnTo>
                    <a:pt x="221562" y="267427"/>
                  </a:lnTo>
                  <a:lnTo>
                    <a:pt x="395795" y="35017"/>
                  </a:lnTo>
                  <a:lnTo>
                    <a:pt x="265465" y="0"/>
                  </a:lnTo>
                  <a:lnTo>
                    <a:pt x="0" y="207898"/>
                  </a:lnTo>
                  <a:lnTo>
                    <a:pt x="48566" y="807312"/>
                  </a:lnTo>
                  <a:lnTo>
                    <a:pt x="529816" y="99245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1850048" y="5822283"/>
              <a:ext cx="530225" cy="992505"/>
            </a:xfrm>
            <a:custGeom>
              <a:avLst/>
              <a:gdLst/>
              <a:ahLst/>
              <a:cxnLst/>
              <a:rect l="l" t="t" r="r" b="b"/>
              <a:pathLst>
                <a:path w="530225" h="992504">
                  <a:moveTo>
                    <a:pt x="48559" y="807306"/>
                  </a:moveTo>
                  <a:lnTo>
                    <a:pt x="0" y="207898"/>
                  </a:lnTo>
                  <a:lnTo>
                    <a:pt x="265465" y="0"/>
                  </a:lnTo>
                  <a:lnTo>
                    <a:pt x="395795" y="35017"/>
                  </a:lnTo>
                  <a:lnTo>
                    <a:pt x="221562" y="267427"/>
                  </a:lnTo>
                  <a:lnTo>
                    <a:pt x="529816" y="992458"/>
                  </a:lnTo>
                  <a:lnTo>
                    <a:pt x="48566" y="807312"/>
                  </a:lnTo>
                </a:path>
              </a:pathLst>
            </a:custGeom>
            <a:ln w="3411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4502565" y="7846163"/>
              <a:ext cx="1242060" cy="614045"/>
            </a:xfrm>
            <a:custGeom>
              <a:avLst/>
              <a:gdLst/>
              <a:ahLst/>
              <a:cxnLst/>
              <a:rect l="l" t="t" r="r" b="b"/>
              <a:pathLst>
                <a:path w="1242059" h="614045">
                  <a:moveTo>
                    <a:pt x="1047316" y="588141"/>
                  </a:moveTo>
                  <a:lnTo>
                    <a:pt x="1194174" y="613639"/>
                  </a:lnTo>
                  <a:lnTo>
                    <a:pt x="1206577" y="612172"/>
                  </a:lnTo>
                  <a:lnTo>
                    <a:pt x="1229500" y="605679"/>
                  </a:lnTo>
                  <a:lnTo>
                    <a:pt x="1241518" y="591020"/>
                  </a:lnTo>
                  <a:lnTo>
                    <a:pt x="1221201" y="565056"/>
                  </a:lnTo>
                  <a:lnTo>
                    <a:pt x="1065997" y="472310"/>
                  </a:lnTo>
                  <a:lnTo>
                    <a:pt x="781260" y="310732"/>
                  </a:lnTo>
                  <a:lnTo>
                    <a:pt x="507429" y="157320"/>
                  </a:lnTo>
                  <a:lnTo>
                    <a:pt x="384944" y="89072"/>
                  </a:lnTo>
                  <a:lnTo>
                    <a:pt x="363196" y="74939"/>
                  </a:lnTo>
                  <a:lnTo>
                    <a:pt x="307982" y="43962"/>
                  </a:lnTo>
                  <a:lnTo>
                    <a:pt x="234351" y="13272"/>
                  </a:lnTo>
                  <a:lnTo>
                    <a:pt x="157348" y="0"/>
                  </a:lnTo>
                  <a:lnTo>
                    <a:pt x="91321" y="2765"/>
                  </a:lnTo>
                  <a:lnTo>
                    <a:pt x="41836" y="7356"/>
                  </a:lnTo>
                  <a:lnTo>
                    <a:pt x="10768" y="11661"/>
                  </a:lnTo>
                  <a:lnTo>
                    <a:pt x="0" y="13569"/>
                  </a:lnTo>
                  <a:lnTo>
                    <a:pt x="1047316" y="58814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4502561" y="7846163"/>
              <a:ext cx="1242060" cy="614045"/>
            </a:xfrm>
            <a:custGeom>
              <a:avLst/>
              <a:gdLst/>
              <a:ahLst/>
              <a:cxnLst/>
              <a:rect l="l" t="t" r="r" b="b"/>
              <a:pathLst>
                <a:path w="1242059" h="614045">
                  <a:moveTo>
                    <a:pt x="4" y="13569"/>
                  </a:moveTo>
                  <a:lnTo>
                    <a:pt x="1047321" y="588141"/>
                  </a:lnTo>
                  <a:lnTo>
                    <a:pt x="1194179" y="613639"/>
                  </a:lnTo>
                  <a:lnTo>
                    <a:pt x="1206581" y="612172"/>
                  </a:lnTo>
                  <a:lnTo>
                    <a:pt x="1229505" y="605679"/>
                  </a:lnTo>
                  <a:lnTo>
                    <a:pt x="1241522" y="591020"/>
                  </a:lnTo>
                  <a:lnTo>
                    <a:pt x="1221206" y="565056"/>
                  </a:lnTo>
                  <a:lnTo>
                    <a:pt x="1066001" y="472310"/>
                  </a:lnTo>
                  <a:lnTo>
                    <a:pt x="781265" y="310732"/>
                  </a:lnTo>
                  <a:lnTo>
                    <a:pt x="507434" y="157320"/>
                  </a:lnTo>
                  <a:lnTo>
                    <a:pt x="384949" y="89072"/>
                  </a:lnTo>
                  <a:lnTo>
                    <a:pt x="363200" y="74939"/>
                  </a:lnTo>
                  <a:lnTo>
                    <a:pt x="307987" y="43962"/>
                  </a:lnTo>
                  <a:lnTo>
                    <a:pt x="234355" y="13272"/>
                  </a:lnTo>
                  <a:lnTo>
                    <a:pt x="157353" y="0"/>
                  </a:lnTo>
                  <a:lnTo>
                    <a:pt x="91326" y="2765"/>
                  </a:lnTo>
                  <a:lnTo>
                    <a:pt x="41840" y="7356"/>
                  </a:lnTo>
                  <a:lnTo>
                    <a:pt x="10772" y="11661"/>
                  </a:lnTo>
                  <a:lnTo>
                    <a:pt x="0" y="13565"/>
                  </a:lnTo>
                </a:path>
              </a:pathLst>
            </a:custGeom>
            <a:ln w="34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0980495" y="6684632"/>
              <a:ext cx="3126740" cy="1172210"/>
            </a:xfrm>
            <a:custGeom>
              <a:avLst/>
              <a:gdLst/>
              <a:ahLst/>
              <a:cxnLst/>
              <a:rect l="l" t="t" r="r" b="b"/>
              <a:pathLst>
                <a:path w="3126740" h="1172209">
                  <a:moveTo>
                    <a:pt x="3100476" y="1171919"/>
                  </a:moveTo>
                  <a:lnTo>
                    <a:pt x="3126570" y="1098320"/>
                  </a:lnTo>
                  <a:lnTo>
                    <a:pt x="3053473" y="1072415"/>
                  </a:lnTo>
                  <a:lnTo>
                    <a:pt x="3027379" y="1146014"/>
                  </a:lnTo>
                  <a:lnTo>
                    <a:pt x="3100476" y="1171919"/>
                  </a:lnTo>
                  <a:close/>
                </a:path>
                <a:path w="3126740" h="1172209">
                  <a:moveTo>
                    <a:pt x="2954609" y="1120225"/>
                  </a:moveTo>
                  <a:lnTo>
                    <a:pt x="2980703" y="1046626"/>
                  </a:lnTo>
                  <a:lnTo>
                    <a:pt x="2906935" y="1020484"/>
                  </a:lnTo>
                  <a:lnTo>
                    <a:pt x="2880841" y="1094083"/>
                  </a:lnTo>
                  <a:lnTo>
                    <a:pt x="2954609" y="1120225"/>
                  </a:lnTo>
                  <a:close/>
                </a:path>
                <a:path w="3126740" h="1172209">
                  <a:moveTo>
                    <a:pt x="2807034" y="1067928"/>
                  </a:moveTo>
                  <a:lnTo>
                    <a:pt x="2833128" y="994328"/>
                  </a:lnTo>
                  <a:lnTo>
                    <a:pt x="2759121" y="968102"/>
                  </a:lnTo>
                  <a:lnTo>
                    <a:pt x="2733028" y="1041702"/>
                  </a:lnTo>
                  <a:lnTo>
                    <a:pt x="2807034" y="1067928"/>
                  </a:lnTo>
                  <a:close/>
                </a:path>
                <a:path w="3126740" h="1172209">
                  <a:moveTo>
                    <a:pt x="2658624" y="1015335"/>
                  </a:moveTo>
                  <a:lnTo>
                    <a:pt x="2684717" y="941736"/>
                  </a:lnTo>
                  <a:lnTo>
                    <a:pt x="2611633" y="915837"/>
                  </a:lnTo>
                  <a:lnTo>
                    <a:pt x="2585540" y="989436"/>
                  </a:lnTo>
                  <a:lnTo>
                    <a:pt x="2658624" y="1015335"/>
                  </a:lnTo>
                  <a:close/>
                </a:path>
                <a:path w="3126740" h="1172209">
                  <a:moveTo>
                    <a:pt x="2512006" y="963379"/>
                  </a:moveTo>
                  <a:lnTo>
                    <a:pt x="2538098" y="889779"/>
                  </a:lnTo>
                  <a:lnTo>
                    <a:pt x="2464059" y="863543"/>
                  </a:lnTo>
                  <a:lnTo>
                    <a:pt x="2437967" y="937142"/>
                  </a:lnTo>
                  <a:lnTo>
                    <a:pt x="2512006" y="963379"/>
                  </a:lnTo>
                  <a:close/>
                </a:path>
                <a:path w="3126740" h="1172209">
                  <a:moveTo>
                    <a:pt x="2366438" y="911796"/>
                  </a:moveTo>
                  <a:lnTo>
                    <a:pt x="2392530" y="838196"/>
                  </a:lnTo>
                  <a:lnTo>
                    <a:pt x="2318754" y="812054"/>
                  </a:lnTo>
                  <a:lnTo>
                    <a:pt x="2292662" y="885654"/>
                  </a:lnTo>
                  <a:lnTo>
                    <a:pt x="2366438" y="911796"/>
                  </a:lnTo>
                  <a:close/>
                </a:path>
                <a:path w="3126740" h="1172209">
                  <a:moveTo>
                    <a:pt x="2216857" y="858792"/>
                  </a:moveTo>
                  <a:lnTo>
                    <a:pt x="2242949" y="785192"/>
                  </a:lnTo>
                  <a:lnTo>
                    <a:pt x="2170350" y="759467"/>
                  </a:lnTo>
                  <a:lnTo>
                    <a:pt x="2144258" y="833067"/>
                  </a:lnTo>
                  <a:lnTo>
                    <a:pt x="2216857" y="858792"/>
                  </a:lnTo>
                  <a:close/>
                </a:path>
                <a:path w="3126740" h="1172209">
                  <a:moveTo>
                    <a:pt x="2071006" y="807110"/>
                  </a:moveTo>
                  <a:lnTo>
                    <a:pt x="2097096" y="733510"/>
                  </a:lnTo>
                  <a:lnTo>
                    <a:pt x="2022634" y="707125"/>
                  </a:lnTo>
                  <a:lnTo>
                    <a:pt x="1996543" y="780725"/>
                  </a:lnTo>
                  <a:lnTo>
                    <a:pt x="2071006" y="807110"/>
                  </a:lnTo>
                  <a:close/>
                </a:path>
                <a:path w="3126740" h="1172209">
                  <a:moveTo>
                    <a:pt x="1922128" y="754358"/>
                  </a:moveTo>
                  <a:lnTo>
                    <a:pt x="1948218" y="680758"/>
                  </a:lnTo>
                  <a:lnTo>
                    <a:pt x="1875116" y="654855"/>
                  </a:lnTo>
                  <a:lnTo>
                    <a:pt x="1849025" y="728456"/>
                  </a:lnTo>
                  <a:lnTo>
                    <a:pt x="1922128" y="754358"/>
                  </a:lnTo>
                  <a:close/>
                </a:path>
                <a:path w="3126740" h="1172209">
                  <a:moveTo>
                    <a:pt x="1775280" y="702327"/>
                  </a:moveTo>
                  <a:lnTo>
                    <a:pt x="1801370" y="628726"/>
                  </a:lnTo>
                  <a:lnTo>
                    <a:pt x="1727134" y="602423"/>
                  </a:lnTo>
                  <a:lnTo>
                    <a:pt x="1701044" y="676024"/>
                  </a:lnTo>
                  <a:lnTo>
                    <a:pt x="1775280" y="702327"/>
                  </a:lnTo>
                  <a:close/>
                </a:path>
                <a:path w="3126740" h="1172209">
                  <a:moveTo>
                    <a:pt x="1627149" y="649842"/>
                  </a:moveTo>
                  <a:lnTo>
                    <a:pt x="1653238" y="576241"/>
                  </a:lnTo>
                  <a:lnTo>
                    <a:pt x="1579530" y="550126"/>
                  </a:lnTo>
                  <a:lnTo>
                    <a:pt x="1553441" y="623727"/>
                  </a:lnTo>
                  <a:lnTo>
                    <a:pt x="1627149" y="649842"/>
                  </a:lnTo>
                  <a:close/>
                </a:path>
                <a:path w="3126740" h="1172209">
                  <a:moveTo>
                    <a:pt x="1479696" y="597599"/>
                  </a:moveTo>
                  <a:lnTo>
                    <a:pt x="1505784" y="523998"/>
                  </a:lnTo>
                  <a:lnTo>
                    <a:pt x="1432145" y="497908"/>
                  </a:lnTo>
                  <a:lnTo>
                    <a:pt x="1406057" y="571510"/>
                  </a:lnTo>
                  <a:lnTo>
                    <a:pt x="1479696" y="597599"/>
                  </a:lnTo>
                  <a:close/>
                </a:path>
                <a:path w="3126740" h="1172209">
                  <a:moveTo>
                    <a:pt x="1331764" y="545189"/>
                  </a:moveTo>
                  <a:lnTo>
                    <a:pt x="1357851" y="471587"/>
                  </a:lnTo>
                  <a:lnTo>
                    <a:pt x="1283869" y="445377"/>
                  </a:lnTo>
                  <a:lnTo>
                    <a:pt x="1257782" y="518979"/>
                  </a:lnTo>
                  <a:lnTo>
                    <a:pt x="1331764" y="545189"/>
                  </a:lnTo>
                  <a:close/>
                </a:path>
                <a:path w="3126740" h="1172209">
                  <a:moveTo>
                    <a:pt x="1184362" y="492968"/>
                  </a:moveTo>
                  <a:lnTo>
                    <a:pt x="1210448" y="419366"/>
                  </a:lnTo>
                  <a:lnTo>
                    <a:pt x="1137081" y="393376"/>
                  </a:lnTo>
                  <a:lnTo>
                    <a:pt x="1110995" y="466977"/>
                  </a:lnTo>
                  <a:lnTo>
                    <a:pt x="1184362" y="492968"/>
                  </a:lnTo>
                  <a:close/>
                </a:path>
                <a:path w="3126740" h="1172209">
                  <a:moveTo>
                    <a:pt x="1036054" y="440429"/>
                  </a:moveTo>
                  <a:lnTo>
                    <a:pt x="1062138" y="366827"/>
                  </a:lnTo>
                  <a:lnTo>
                    <a:pt x="988311" y="340674"/>
                  </a:lnTo>
                  <a:lnTo>
                    <a:pt x="962226" y="414277"/>
                  </a:lnTo>
                  <a:lnTo>
                    <a:pt x="1036054" y="440429"/>
                  </a:lnTo>
                  <a:close/>
                </a:path>
                <a:path w="3126740" h="1172209">
                  <a:moveTo>
                    <a:pt x="889688" y="388582"/>
                  </a:moveTo>
                  <a:lnTo>
                    <a:pt x="915770" y="314979"/>
                  </a:lnTo>
                  <a:lnTo>
                    <a:pt x="840988" y="288490"/>
                  </a:lnTo>
                  <a:lnTo>
                    <a:pt x="814905" y="362093"/>
                  </a:lnTo>
                  <a:lnTo>
                    <a:pt x="889688" y="388582"/>
                  </a:lnTo>
                  <a:close/>
                </a:path>
                <a:path w="3126740" h="1172209">
                  <a:moveTo>
                    <a:pt x="740174" y="335623"/>
                  </a:moveTo>
                  <a:lnTo>
                    <a:pt x="766255" y="262019"/>
                  </a:lnTo>
                  <a:lnTo>
                    <a:pt x="693647" y="236303"/>
                  </a:lnTo>
                  <a:lnTo>
                    <a:pt x="667566" y="309907"/>
                  </a:lnTo>
                  <a:lnTo>
                    <a:pt x="740174" y="335623"/>
                  </a:lnTo>
                  <a:close/>
                </a:path>
                <a:path w="3126740" h="1172209">
                  <a:moveTo>
                    <a:pt x="595005" y="284208"/>
                  </a:moveTo>
                  <a:lnTo>
                    <a:pt x="621083" y="210604"/>
                  </a:lnTo>
                  <a:lnTo>
                    <a:pt x="547815" y="184657"/>
                  </a:lnTo>
                  <a:lnTo>
                    <a:pt x="521738" y="258262"/>
                  </a:lnTo>
                  <a:lnTo>
                    <a:pt x="595005" y="284208"/>
                  </a:lnTo>
                  <a:close/>
                </a:path>
                <a:path w="3126740" h="1172209">
                  <a:moveTo>
                    <a:pt x="447380" y="231931"/>
                  </a:moveTo>
                  <a:lnTo>
                    <a:pt x="473453" y="158324"/>
                  </a:lnTo>
                  <a:lnTo>
                    <a:pt x="399688" y="132206"/>
                  </a:lnTo>
                  <a:lnTo>
                    <a:pt x="373615" y="205812"/>
                  </a:lnTo>
                  <a:lnTo>
                    <a:pt x="447380" y="231931"/>
                  </a:lnTo>
                  <a:close/>
                </a:path>
                <a:path w="3126740" h="1172209">
                  <a:moveTo>
                    <a:pt x="300341" y="179871"/>
                  </a:moveTo>
                  <a:lnTo>
                    <a:pt x="326408" y="106262"/>
                  </a:lnTo>
                  <a:lnTo>
                    <a:pt x="253288" y="80380"/>
                  </a:lnTo>
                  <a:lnTo>
                    <a:pt x="227221" y="153989"/>
                  </a:lnTo>
                  <a:lnTo>
                    <a:pt x="300341" y="179871"/>
                  </a:lnTo>
                  <a:close/>
                </a:path>
                <a:path w="3126740" h="1172209">
                  <a:moveTo>
                    <a:pt x="153604" y="127937"/>
                  </a:moveTo>
                  <a:lnTo>
                    <a:pt x="179656" y="54323"/>
                  </a:lnTo>
                  <a:lnTo>
                    <a:pt x="105036" y="27927"/>
                  </a:lnTo>
                  <a:lnTo>
                    <a:pt x="78984" y="101542"/>
                  </a:lnTo>
                  <a:lnTo>
                    <a:pt x="153604" y="127937"/>
                  </a:lnTo>
                  <a:close/>
                </a:path>
                <a:path w="3126740" h="1172209">
                  <a:moveTo>
                    <a:pt x="5324" y="75512"/>
                  </a:moveTo>
                  <a:lnTo>
                    <a:pt x="31321" y="1879"/>
                  </a:lnTo>
                  <a:lnTo>
                    <a:pt x="25997" y="0"/>
                  </a:lnTo>
                  <a:lnTo>
                    <a:pt x="0" y="73633"/>
                  </a:lnTo>
                  <a:lnTo>
                    <a:pt x="5324" y="7551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0267578" y="6271968"/>
              <a:ext cx="386715" cy="279400"/>
            </a:xfrm>
            <a:custGeom>
              <a:avLst/>
              <a:gdLst/>
              <a:ahLst/>
              <a:cxnLst/>
              <a:rect l="l" t="t" r="r" b="b"/>
              <a:pathLst>
                <a:path w="386715" h="279400">
                  <a:moveTo>
                    <a:pt x="352498" y="279356"/>
                  </a:moveTo>
                  <a:lnTo>
                    <a:pt x="386529" y="204731"/>
                  </a:lnTo>
                  <a:lnTo>
                    <a:pt x="291208" y="156433"/>
                  </a:lnTo>
                  <a:lnTo>
                    <a:pt x="209917" y="116051"/>
                  </a:lnTo>
                  <a:lnTo>
                    <a:pt x="139862" y="82613"/>
                  </a:lnTo>
                  <a:lnTo>
                    <a:pt x="100900" y="55348"/>
                  </a:lnTo>
                  <a:lnTo>
                    <a:pt x="88014" y="28545"/>
                  </a:lnTo>
                  <a:lnTo>
                    <a:pt x="89135" y="8122"/>
                  </a:lnTo>
                  <a:lnTo>
                    <a:pt x="92190" y="0"/>
                  </a:lnTo>
                  <a:lnTo>
                    <a:pt x="0" y="31073"/>
                  </a:lnTo>
                  <a:lnTo>
                    <a:pt x="40219" y="100780"/>
                  </a:lnTo>
                  <a:lnTo>
                    <a:pt x="92802" y="153737"/>
                  </a:lnTo>
                  <a:lnTo>
                    <a:pt x="149608" y="199104"/>
                  </a:lnTo>
                  <a:lnTo>
                    <a:pt x="186570" y="220814"/>
                  </a:lnTo>
                  <a:lnTo>
                    <a:pt x="212636" y="227818"/>
                  </a:lnTo>
                  <a:lnTo>
                    <a:pt x="352498" y="279356"/>
                  </a:lnTo>
                  <a:close/>
                </a:path>
              </a:pathLst>
            </a:custGeom>
            <a:solidFill>
              <a:srgbClr val="000000">
                <a:alpha val="2234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0267578" y="6271968"/>
              <a:ext cx="386715" cy="279400"/>
            </a:xfrm>
            <a:custGeom>
              <a:avLst/>
              <a:gdLst/>
              <a:ahLst/>
              <a:cxnLst/>
              <a:rect l="l" t="t" r="r" b="b"/>
              <a:pathLst>
                <a:path w="386715" h="279400">
                  <a:moveTo>
                    <a:pt x="386521" y="204731"/>
                  </a:moveTo>
                  <a:lnTo>
                    <a:pt x="352498" y="279356"/>
                  </a:lnTo>
                  <a:lnTo>
                    <a:pt x="212636" y="227818"/>
                  </a:lnTo>
                  <a:lnTo>
                    <a:pt x="206606" y="227506"/>
                  </a:lnTo>
                  <a:lnTo>
                    <a:pt x="149608" y="199104"/>
                  </a:lnTo>
                  <a:lnTo>
                    <a:pt x="92802" y="153737"/>
                  </a:lnTo>
                  <a:lnTo>
                    <a:pt x="40219" y="100780"/>
                  </a:lnTo>
                  <a:lnTo>
                    <a:pt x="12550" y="62369"/>
                  </a:lnTo>
                  <a:lnTo>
                    <a:pt x="0" y="31073"/>
                  </a:lnTo>
                  <a:lnTo>
                    <a:pt x="92190" y="0"/>
                  </a:lnTo>
                  <a:lnTo>
                    <a:pt x="89135" y="8122"/>
                  </a:lnTo>
                  <a:lnTo>
                    <a:pt x="88014" y="28545"/>
                  </a:lnTo>
                  <a:lnTo>
                    <a:pt x="100900" y="55348"/>
                  </a:lnTo>
                  <a:lnTo>
                    <a:pt x="139862" y="82613"/>
                  </a:lnTo>
                  <a:lnTo>
                    <a:pt x="209917" y="116051"/>
                  </a:lnTo>
                  <a:lnTo>
                    <a:pt x="291208" y="156433"/>
                  </a:lnTo>
                  <a:lnTo>
                    <a:pt x="358492" y="190435"/>
                  </a:lnTo>
                  <a:lnTo>
                    <a:pt x="386529" y="204731"/>
                  </a:lnTo>
                </a:path>
              </a:pathLst>
            </a:custGeom>
            <a:ln w="2310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992895" y="7533481"/>
              <a:ext cx="223219" cy="311466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11889130" y="6040475"/>
              <a:ext cx="3505835" cy="2932430"/>
            </a:xfrm>
            <a:custGeom>
              <a:avLst/>
              <a:gdLst/>
              <a:ahLst/>
              <a:cxnLst/>
              <a:rect l="l" t="t" r="r" b="b"/>
              <a:pathLst>
                <a:path w="3505834" h="2932429">
                  <a:moveTo>
                    <a:pt x="16586" y="6045"/>
                  </a:moveTo>
                  <a:lnTo>
                    <a:pt x="6604" y="0"/>
                  </a:lnTo>
                  <a:lnTo>
                    <a:pt x="0" y="190"/>
                  </a:lnTo>
                  <a:lnTo>
                    <a:pt x="16586" y="6045"/>
                  </a:lnTo>
                  <a:close/>
                </a:path>
                <a:path w="3505834" h="2932429">
                  <a:moveTo>
                    <a:pt x="331165" y="535914"/>
                  </a:moveTo>
                  <a:lnTo>
                    <a:pt x="165925" y="58737"/>
                  </a:lnTo>
                  <a:lnTo>
                    <a:pt x="16586" y="6045"/>
                  </a:lnTo>
                  <a:lnTo>
                    <a:pt x="28016" y="12954"/>
                  </a:lnTo>
                  <a:lnTo>
                    <a:pt x="37376" y="24193"/>
                  </a:lnTo>
                  <a:lnTo>
                    <a:pt x="66649" y="59321"/>
                  </a:lnTo>
                  <a:lnTo>
                    <a:pt x="124904" y="159397"/>
                  </a:lnTo>
                  <a:lnTo>
                    <a:pt x="195884" y="293433"/>
                  </a:lnTo>
                  <a:lnTo>
                    <a:pt x="262483" y="414502"/>
                  </a:lnTo>
                  <a:lnTo>
                    <a:pt x="311848" y="502158"/>
                  </a:lnTo>
                  <a:lnTo>
                    <a:pt x="331165" y="535914"/>
                  </a:lnTo>
                  <a:close/>
                </a:path>
                <a:path w="3505834" h="2932429">
                  <a:moveTo>
                    <a:pt x="761072" y="1796237"/>
                  </a:moveTo>
                  <a:lnTo>
                    <a:pt x="755065" y="1795056"/>
                  </a:lnTo>
                  <a:lnTo>
                    <a:pt x="732510" y="1792058"/>
                  </a:lnTo>
                  <a:lnTo>
                    <a:pt x="686650" y="1788020"/>
                  </a:lnTo>
                  <a:lnTo>
                    <a:pt x="610717" y="1783765"/>
                  </a:lnTo>
                  <a:lnTo>
                    <a:pt x="517956" y="1777161"/>
                  </a:lnTo>
                  <a:lnTo>
                    <a:pt x="435051" y="1767979"/>
                  </a:lnTo>
                  <a:lnTo>
                    <a:pt x="375462" y="1759826"/>
                  </a:lnTo>
                  <a:lnTo>
                    <a:pt x="352602" y="1756295"/>
                  </a:lnTo>
                  <a:lnTo>
                    <a:pt x="402234" y="1784464"/>
                  </a:lnTo>
                  <a:lnTo>
                    <a:pt x="513918" y="1845017"/>
                  </a:lnTo>
                  <a:lnTo>
                    <a:pt x="631799" y="1901990"/>
                  </a:lnTo>
                  <a:lnTo>
                    <a:pt x="700036" y="1919452"/>
                  </a:lnTo>
                  <a:lnTo>
                    <a:pt x="720572" y="1903158"/>
                  </a:lnTo>
                  <a:lnTo>
                    <a:pt x="735088" y="1880006"/>
                  </a:lnTo>
                  <a:lnTo>
                    <a:pt x="747344" y="1845779"/>
                  </a:lnTo>
                  <a:lnTo>
                    <a:pt x="761072" y="1796237"/>
                  </a:lnTo>
                  <a:close/>
                </a:path>
                <a:path w="3505834" h="2932429">
                  <a:moveTo>
                    <a:pt x="2502662" y="1456321"/>
                  </a:moveTo>
                  <a:lnTo>
                    <a:pt x="2501874" y="1454200"/>
                  </a:lnTo>
                  <a:lnTo>
                    <a:pt x="2501938" y="1456397"/>
                  </a:lnTo>
                  <a:lnTo>
                    <a:pt x="2502662" y="1456321"/>
                  </a:lnTo>
                  <a:close/>
                </a:path>
                <a:path w="3505834" h="2932429">
                  <a:moveTo>
                    <a:pt x="2889986" y="1726018"/>
                  </a:moveTo>
                  <a:lnTo>
                    <a:pt x="2224697" y="1393710"/>
                  </a:lnTo>
                  <a:lnTo>
                    <a:pt x="2269807" y="1419999"/>
                  </a:lnTo>
                  <a:lnTo>
                    <a:pt x="2376551" y="1485112"/>
                  </a:lnTo>
                  <a:lnTo>
                    <a:pt x="2502001" y="1568335"/>
                  </a:lnTo>
                  <a:lnTo>
                    <a:pt x="2603258" y="1648980"/>
                  </a:lnTo>
                  <a:lnTo>
                    <a:pt x="2690164" y="1701787"/>
                  </a:lnTo>
                  <a:lnTo>
                    <a:pt x="2784043" y="1723732"/>
                  </a:lnTo>
                  <a:lnTo>
                    <a:pt x="2859214" y="1727568"/>
                  </a:lnTo>
                  <a:lnTo>
                    <a:pt x="2889986" y="1726018"/>
                  </a:lnTo>
                  <a:close/>
                </a:path>
                <a:path w="3505834" h="2932429">
                  <a:moveTo>
                    <a:pt x="2941980" y="2884741"/>
                  </a:moveTo>
                  <a:lnTo>
                    <a:pt x="2867952" y="2853067"/>
                  </a:lnTo>
                  <a:lnTo>
                    <a:pt x="2818638" y="2823680"/>
                  </a:lnTo>
                  <a:lnTo>
                    <a:pt x="2555354" y="2656090"/>
                  </a:lnTo>
                  <a:lnTo>
                    <a:pt x="2045576" y="2333269"/>
                  </a:lnTo>
                  <a:lnTo>
                    <a:pt x="1325956" y="1878152"/>
                  </a:lnTo>
                  <a:lnTo>
                    <a:pt x="2859303" y="2932341"/>
                  </a:lnTo>
                  <a:lnTo>
                    <a:pt x="2941980" y="2884741"/>
                  </a:lnTo>
                  <a:close/>
                </a:path>
                <a:path w="3505834" h="2932429">
                  <a:moveTo>
                    <a:pt x="3505822" y="942124"/>
                  </a:moveTo>
                  <a:lnTo>
                    <a:pt x="3406508" y="1000518"/>
                  </a:lnTo>
                  <a:lnTo>
                    <a:pt x="3172701" y="1135329"/>
                  </a:lnTo>
                  <a:lnTo>
                    <a:pt x="2900553" y="1286027"/>
                  </a:lnTo>
                  <a:lnTo>
                    <a:pt x="2686253" y="1392047"/>
                  </a:lnTo>
                  <a:lnTo>
                    <a:pt x="2571204" y="1437487"/>
                  </a:lnTo>
                  <a:lnTo>
                    <a:pt x="2517406" y="1454886"/>
                  </a:lnTo>
                  <a:lnTo>
                    <a:pt x="2502662" y="1456321"/>
                  </a:lnTo>
                  <a:lnTo>
                    <a:pt x="2503767" y="1459293"/>
                  </a:lnTo>
                  <a:lnTo>
                    <a:pt x="2512593" y="1472793"/>
                  </a:lnTo>
                  <a:lnTo>
                    <a:pt x="2532977" y="1492008"/>
                  </a:lnTo>
                  <a:lnTo>
                    <a:pt x="2569565" y="1514271"/>
                  </a:lnTo>
                  <a:lnTo>
                    <a:pt x="2612021" y="1522844"/>
                  </a:lnTo>
                  <a:lnTo>
                    <a:pt x="2645308" y="1511935"/>
                  </a:lnTo>
                  <a:lnTo>
                    <a:pt x="2667025" y="1495310"/>
                  </a:lnTo>
                  <a:lnTo>
                    <a:pt x="2674797" y="1486700"/>
                  </a:lnTo>
                  <a:lnTo>
                    <a:pt x="3505822" y="942124"/>
                  </a:lnTo>
                  <a:close/>
                </a:path>
              </a:pathLst>
            </a:custGeom>
            <a:solidFill>
              <a:srgbClr val="000000">
                <a:alpha val="2744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901598" y="1783925"/>
            <a:ext cx="3752417" cy="200152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endParaRPr sz="6450" dirty="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lang="en-US" sz="6450" b="1" spc="5" dirty="0">
                <a:solidFill>
                  <a:srgbClr val="F6D616"/>
                </a:solidFill>
                <a:latin typeface="Roboto"/>
                <a:cs typeface="Roboto"/>
              </a:rPr>
              <a:t>Thanks</a:t>
            </a:r>
            <a:endParaRPr sz="6450" dirty="0">
              <a:latin typeface="Roboto"/>
              <a:cs typeface="Roboto"/>
            </a:endParaRPr>
          </a:p>
        </p:txBody>
      </p:sp>
      <p:sp>
        <p:nvSpPr>
          <p:cNvPr id="37" name="object 37"/>
          <p:cNvSpPr txBox="1">
            <a:spLocks noGrp="1"/>
          </p:cNvSpPr>
          <p:nvPr>
            <p:ph type="title"/>
          </p:nvPr>
        </p:nvSpPr>
        <p:spPr>
          <a:xfrm>
            <a:off x="1015422" y="936662"/>
            <a:ext cx="16257153" cy="10223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3230860">
              <a:lnSpc>
                <a:spcPct val="100000"/>
              </a:lnSpc>
              <a:spcBef>
                <a:spcPts val="90"/>
              </a:spcBef>
            </a:pPr>
            <a:r>
              <a:rPr lang="en-US" spc="260" dirty="0"/>
              <a:t>Halcyon</a:t>
            </a:r>
            <a:endParaRPr spc="260" dirty="0"/>
          </a:p>
        </p:txBody>
      </p:sp>
      <p:pic>
        <p:nvPicPr>
          <p:cNvPr id="40" name="Google Shape;1411;g20e67e085a5_2_13">
            <a:extLst>
              <a:ext uri="{FF2B5EF4-FFF2-40B4-BE49-F238E27FC236}">
                <a16:creationId xmlns:a16="http://schemas.microsoft.com/office/drawing/2014/main" id="{C4101136-6C99-DF4E-58E3-494D5BA198C4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 t="10424" b="19237"/>
          <a:stretch/>
        </p:blipFill>
        <p:spPr>
          <a:xfrm>
            <a:off x="11576020" y="848627"/>
            <a:ext cx="2438494" cy="13503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35484" y="0"/>
            <a:ext cx="17887152" cy="10988344"/>
            <a:chOff x="435484" y="0"/>
            <a:chExt cx="17887152" cy="10988344"/>
          </a:xfrm>
        </p:grpSpPr>
        <p:sp>
          <p:nvSpPr>
            <p:cNvPr id="3" name="object 3"/>
            <p:cNvSpPr/>
            <p:nvPr/>
          </p:nvSpPr>
          <p:spPr>
            <a:xfrm>
              <a:off x="4958635" y="1"/>
              <a:ext cx="13308965" cy="10287000"/>
            </a:xfrm>
            <a:custGeom>
              <a:avLst/>
              <a:gdLst/>
              <a:ahLst/>
              <a:cxnLst/>
              <a:rect l="l" t="t" r="r" b="b"/>
              <a:pathLst>
                <a:path w="13308965" h="10287000">
                  <a:moveTo>
                    <a:pt x="0" y="0"/>
                  </a:moveTo>
                  <a:lnTo>
                    <a:pt x="13308805" y="0"/>
                  </a:lnTo>
                  <a:lnTo>
                    <a:pt x="13308805" y="10286999"/>
                  </a:lnTo>
                  <a:lnTo>
                    <a:pt x="0" y="102869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9336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898922" y="41592"/>
              <a:ext cx="7423714" cy="585310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600692" y="5981465"/>
              <a:ext cx="3687307" cy="430553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43980" y="0"/>
              <a:ext cx="5212253" cy="332178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16368" y="3003155"/>
              <a:ext cx="5257331" cy="4280677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33835" y="6965206"/>
              <a:ext cx="5212254" cy="3321792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35484" y="0"/>
              <a:ext cx="6274821" cy="1098834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472424" y="4097161"/>
              <a:ext cx="476249" cy="809624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6579987" y="2033870"/>
            <a:ext cx="8345170" cy="101409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6450" b="1" spc="165" dirty="0">
                <a:latin typeface="Roboto"/>
                <a:cs typeface="Roboto"/>
              </a:rPr>
              <a:t>TABLE</a:t>
            </a:r>
            <a:r>
              <a:rPr sz="6450" b="1" spc="100" dirty="0">
                <a:latin typeface="Roboto"/>
                <a:cs typeface="Roboto"/>
              </a:rPr>
              <a:t> </a:t>
            </a:r>
            <a:r>
              <a:rPr sz="6450" b="1" spc="30" dirty="0">
                <a:latin typeface="Roboto"/>
                <a:cs typeface="Roboto"/>
              </a:rPr>
              <a:t>OF</a:t>
            </a:r>
            <a:r>
              <a:rPr sz="6450" b="1" spc="100" dirty="0">
                <a:latin typeface="Roboto"/>
                <a:cs typeface="Roboto"/>
              </a:rPr>
              <a:t> </a:t>
            </a:r>
            <a:r>
              <a:rPr sz="6450" b="1" spc="165" dirty="0">
                <a:latin typeface="Roboto"/>
                <a:cs typeface="Roboto"/>
              </a:rPr>
              <a:t>CONTENTS</a:t>
            </a:r>
            <a:endParaRPr sz="6450" dirty="0">
              <a:latin typeface="Roboto"/>
              <a:cs typeface="Roboto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6472424" y="5143500"/>
            <a:ext cx="476250" cy="3958590"/>
            <a:chOff x="6472424" y="5143500"/>
            <a:chExt cx="476250" cy="3958590"/>
          </a:xfrm>
        </p:grpSpPr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472424" y="5143500"/>
              <a:ext cx="476249" cy="809624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472424" y="8292108"/>
              <a:ext cx="476249" cy="809624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472424" y="6193036"/>
              <a:ext cx="476249" cy="809624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472424" y="7242572"/>
              <a:ext cx="476249" cy="809624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7147334" y="4455689"/>
            <a:ext cx="3976370" cy="44138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500" spc="-30" dirty="0">
                <a:solidFill>
                  <a:srgbClr val="FFFFFF"/>
                </a:solidFill>
                <a:latin typeface="Roboto"/>
                <a:cs typeface="Roboto"/>
              </a:rPr>
              <a:t>Introduction</a:t>
            </a:r>
            <a:r>
              <a:rPr sz="2500" spc="-35" dirty="0">
                <a:solidFill>
                  <a:srgbClr val="FFFFFF"/>
                </a:solidFill>
                <a:latin typeface="Roboto"/>
                <a:cs typeface="Roboto"/>
              </a:rPr>
              <a:t> Data</a:t>
            </a:r>
            <a:endParaRPr sz="2500">
              <a:latin typeface="Roboto"/>
              <a:cs typeface="Roboto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3100">
              <a:latin typeface="Roboto"/>
              <a:cs typeface="Roboto"/>
            </a:endParaRPr>
          </a:p>
          <a:p>
            <a:pPr marL="69215">
              <a:lnSpc>
                <a:spcPct val="100000"/>
              </a:lnSpc>
              <a:spcBef>
                <a:spcPts val="5"/>
              </a:spcBef>
            </a:pPr>
            <a:r>
              <a:rPr sz="2500" spc="-20" dirty="0">
                <a:solidFill>
                  <a:srgbClr val="FFFFFF"/>
                </a:solidFill>
                <a:latin typeface="Roboto"/>
                <a:cs typeface="Roboto"/>
              </a:rPr>
              <a:t>P</a:t>
            </a:r>
            <a:r>
              <a:rPr sz="2500" spc="-40" dirty="0">
                <a:solidFill>
                  <a:srgbClr val="FFFFFF"/>
                </a:solidFill>
                <a:latin typeface="Roboto"/>
                <a:cs typeface="Roboto"/>
              </a:rPr>
              <a:t>r</a:t>
            </a:r>
            <a:r>
              <a:rPr sz="2500" spc="10" dirty="0">
                <a:solidFill>
                  <a:srgbClr val="FFFFFF"/>
                </a:solidFill>
                <a:latin typeface="Roboto"/>
                <a:cs typeface="Roboto"/>
              </a:rPr>
              <a:t>e</a:t>
            </a:r>
            <a:r>
              <a:rPr sz="2500" spc="-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500" spc="-440" dirty="0">
                <a:solidFill>
                  <a:srgbClr val="FFFFFF"/>
                </a:solidFill>
                <a:latin typeface="Roboto"/>
                <a:cs typeface="Roboto"/>
              </a:rPr>
              <a:t>-</a:t>
            </a:r>
            <a:r>
              <a:rPr sz="2500" spc="-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500" spc="-20" dirty="0">
                <a:solidFill>
                  <a:srgbClr val="FFFFFF"/>
                </a:solidFill>
                <a:latin typeface="Roboto"/>
                <a:cs typeface="Roboto"/>
              </a:rPr>
              <a:t>P</a:t>
            </a:r>
            <a:r>
              <a:rPr sz="2500" spc="-40" dirty="0">
                <a:solidFill>
                  <a:srgbClr val="FFFFFF"/>
                </a:solidFill>
                <a:latin typeface="Roboto"/>
                <a:cs typeface="Roboto"/>
              </a:rPr>
              <a:t>r</a:t>
            </a:r>
            <a:r>
              <a:rPr sz="2500" spc="-5" dirty="0">
                <a:solidFill>
                  <a:srgbClr val="FFFFFF"/>
                </a:solidFill>
                <a:latin typeface="Roboto"/>
                <a:cs typeface="Roboto"/>
              </a:rPr>
              <a:t>o</a:t>
            </a:r>
            <a:r>
              <a:rPr sz="2500" spc="-10" dirty="0">
                <a:solidFill>
                  <a:srgbClr val="FFFFFF"/>
                </a:solidFill>
                <a:latin typeface="Roboto"/>
                <a:cs typeface="Roboto"/>
              </a:rPr>
              <a:t>c</a:t>
            </a:r>
            <a:r>
              <a:rPr sz="2500" spc="5" dirty="0">
                <a:solidFill>
                  <a:srgbClr val="FFFFFF"/>
                </a:solidFill>
                <a:latin typeface="Roboto"/>
                <a:cs typeface="Roboto"/>
              </a:rPr>
              <a:t>e</a:t>
            </a:r>
            <a:r>
              <a:rPr sz="2500" spc="-25" dirty="0">
                <a:solidFill>
                  <a:srgbClr val="FFFFFF"/>
                </a:solidFill>
                <a:latin typeface="Roboto"/>
                <a:cs typeface="Roboto"/>
              </a:rPr>
              <a:t>ss</a:t>
            </a:r>
            <a:r>
              <a:rPr sz="2500" spc="-30" dirty="0">
                <a:solidFill>
                  <a:srgbClr val="FFFFFF"/>
                </a:solidFill>
                <a:latin typeface="Roboto"/>
                <a:cs typeface="Roboto"/>
              </a:rPr>
              <a:t>i</a:t>
            </a:r>
            <a:r>
              <a:rPr sz="2500" spc="-50" dirty="0">
                <a:solidFill>
                  <a:srgbClr val="FFFFFF"/>
                </a:solidFill>
                <a:latin typeface="Roboto"/>
                <a:cs typeface="Roboto"/>
              </a:rPr>
              <a:t>n</a:t>
            </a:r>
            <a:r>
              <a:rPr sz="2500" spc="-25" dirty="0">
                <a:solidFill>
                  <a:srgbClr val="FFFFFF"/>
                </a:solidFill>
                <a:latin typeface="Roboto"/>
                <a:cs typeface="Roboto"/>
              </a:rPr>
              <a:t>g</a:t>
            </a:r>
            <a:r>
              <a:rPr sz="2500" spc="-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500" spc="-65" dirty="0">
                <a:solidFill>
                  <a:srgbClr val="FFFFFF"/>
                </a:solidFill>
                <a:latin typeface="Roboto"/>
                <a:cs typeface="Roboto"/>
              </a:rPr>
              <a:t>D</a:t>
            </a:r>
            <a:r>
              <a:rPr sz="2500" spc="-25" dirty="0">
                <a:solidFill>
                  <a:srgbClr val="FFFFFF"/>
                </a:solidFill>
                <a:latin typeface="Roboto"/>
                <a:cs typeface="Roboto"/>
              </a:rPr>
              <a:t>a</a:t>
            </a:r>
            <a:r>
              <a:rPr sz="2500" spc="-35" dirty="0">
                <a:solidFill>
                  <a:srgbClr val="FFFFFF"/>
                </a:solidFill>
                <a:latin typeface="Roboto"/>
                <a:cs typeface="Roboto"/>
              </a:rPr>
              <a:t>t</a:t>
            </a:r>
            <a:r>
              <a:rPr sz="2500" spc="-20" dirty="0">
                <a:solidFill>
                  <a:srgbClr val="FFFFFF"/>
                </a:solidFill>
                <a:latin typeface="Roboto"/>
                <a:cs typeface="Roboto"/>
              </a:rPr>
              <a:t>a</a:t>
            </a:r>
            <a:endParaRPr sz="2500">
              <a:latin typeface="Roboto"/>
              <a:cs typeface="Roboto"/>
            </a:endParaRPr>
          </a:p>
          <a:p>
            <a:pPr marL="106045" marR="209550">
              <a:lnSpc>
                <a:spcPct val="252100"/>
              </a:lnSpc>
              <a:spcBef>
                <a:spcPts val="1400"/>
              </a:spcBef>
              <a:tabLst>
                <a:tab pos="628015" algn="l"/>
              </a:tabLst>
            </a:pPr>
            <a:r>
              <a:rPr sz="2500" spc="-30" dirty="0">
                <a:solidFill>
                  <a:srgbClr val="FFFFFF"/>
                </a:solidFill>
                <a:latin typeface="Roboto"/>
                <a:cs typeface="Roboto"/>
              </a:rPr>
              <a:t>Explanatory</a:t>
            </a:r>
            <a:r>
              <a:rPr sz="2500" spc="-1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500" spc="-35" dirty="0">
                <a:solidFill>
                  <a:srgbClr val="FFFFFF"/>
                </a:solidFill>
                <a:latin typeface="Roboto"/>
                <a:cs typeface="Roboto"/>
              </a:rPr>
              <a:t>Data</a:t>
            </a:r>
            <a:r>
              <a:rPr sz="2500" spc="-1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500" spc="-30" dirty="0">
                <a:solidFill>
                  <a:srgbClr val="FFFFFF"/>
                </a:solidFill>
                <a:latin typeface="Roboto"/>
                <a:cs typeface="Roboto"/>
              </a:rPr>
              <a:t>Analysis </a:t>
            </a:r>
            <a:r>
              <a:rPr sz="2500" spc="-60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500" spc="-25" dirty="0">
                <a:solidFill>
                  <a:srgbClr val="FFFFFF"/>
                </a:solidFill>
                <a:latin typeface="Roboto"/>
                <a:cs typeface="Roboto"/>
              </a:rPr>
              <a:t>K</a:t>
            </a:r>
            <a:r>
              <a:rPr sz="2500" spc="-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500" spc="-440" dirty="0">
                <a:solidFill>
                  <a:srgbClr val="FFFFFF"/>
                </a:solidFill>
                <a:latin typeface="Roboto"/>
                <a:cs typeface="Roboto"/>
              </a:rPr>
              <a:t>-	</a:t>
            </a:r>
            <a:r>
              <a:rPr sz="2500" spc="-20" dirty="0">
                <a:solidFill>
                  <a:srgbClr val="FFFFFF"/>
                </a:solidFill>
                <a:latin typeface="Roboto"/>
                <a:cs typeface="Roboto"/>
              </a:rPr>
              <a:t>Means</a:t>
            </a:r>
            <a:r>
              <a:rPr sz="2500" spc="-1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500" spc="-25" dirty="0">
                <a:solidFill>
                  <a:srgbClr val="FFFFFF"/>
                </a:solidFill>
                <a:latin typeface="Roboto"/>
                <a:cs typeface="Roboto"/>
              </a:rPr>
              <a:t>Clustering</a:t>
            </a:r>
            <a:endParaRPr sz="2500">
              <a:latin typeface="Roboto"/>
              <a:cs typeface="Roboto"/>
            </a:endParaRPr>
          </a:p>
          <a:p>
            <a:pPr>
              <a:lnSpc>
                <a:spcPct val="100000"/>
              </a:lnSpc>
            </a:pPr>
            <a:endParaRPr sz="2900">
              <a:latin typeface="Roboto"/>
              <a:cs typeface="Roboto"/>
            </a:endParaRPr>
          </a:p>
          <a:p>
            <a:pPr marL="106045">
              <a:lnSpc>
                <a:spcPct val="100000"/>
              </a:lnSpc>
              <a:spcBef>
                <a:spcPts val="1785"/>
              </a:spcBef>
            </a:pPr>
            <a:r>
              <a:rPr sz="2500" spc="-30" dirty="0">
                <a:solidFill>
                  <a:srgbClr val="FFFFFF"/>
                </a:solidFill>
                <a:latin typeface="Roboto"/>
                <a:cs typeface="Roboto"/>
              </a:rPr>
              <a:t>Business</a:t>
            </a:r>
            <a:r>
              <a:rPr sz="2500" spc="-5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2500" spc="-20" dirty="0">
                <a:solidFill>
                  <a:srgbClr val="FFFFFF"/>
                </a:solidFill>
                <a:latin typeface="Roboto"/>
                <a:cs typeface="Roboto"/>
              </a:rPr>
              <a:t>Recommendation</a:t>
            </a:r>
            <a:endParaRPr sz="250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293361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541635"/>
            <a:ext cx="18288000" cy="9745365"/>
            <a:chOff x="0" y="541633"/>
            <a:chExt cx="18288000" cy="974536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322920" y="541633"/>
              <a:ext cx="4433133" cy="372800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0" y="2182308"/>
              <a:ext cx="18288000" cy="8102600"/>
            </a:xfrm>
            <a:custGeom>
              <a:avLst/>
              <a:gdLst/>
              <a:ahLst/>
              <a:cxnLst/>
              <a:rect l="l" t="t" r="r" b="b"/>
              <a:pathLst>
                <a:path w="18288000" h="8102600">
                  <a:moveTo>
                    <a:pt x="10803686" y="127000"/>
                  </a:moveTo>
                  <a:lnTo>
                    <a:pt x="7484314" y="127000"/>
                  </a:lnTo>
                  <a:lnTo>
                    <a:pt x="7601165" y="0"/>
                  </a:lnTo>
                  <a:lnTo>
                    <a:pt x="10686835" y="0"/>
                  </a:lnTo>
                  <a:lnTo>
                    <a:pt x="10803686" y="127000"/>
                  </a:lnTo>
                  <a:close/>
                </a:path>
                <a:path w="18288000" h="8102600">
                  <a:moveTo>
                    <a:pt x="11956171" y="254000"/>
                  </a:moveTo>
                  <a:lnTo>
                    <a:pt x="6331829" y="254000"/>
                  </a:lnTo>
                  <a:lnTo>
                    <a:pt x="6445711" y="127000"/>
                  </a:lnTo>
                  <a:lnTo>
                    <a:pt x="11842289" y="127000"/>
                  </a:lnTo>
                  <a:lnTo>
                    <a:pt x="11956171" y="254000"/>
                  </a:lnTo>
                  <a:close/>
                </a:path>
                <a:path w="18288000" h="8102600">
                  <a:moveTo>
                    <a:pt x="12744250" y="381000"/>
                  </a:moveTo>
                  <a:lnTo>
                    <a:pt x="5543750" y="381000"/>
                  </a:lnTo>
                  <a:lnTo>
                    <a:pt x="5655332" y="254000"/>
                  </a:lnTo>
                  <a:lnTo>
                    <a:pt x="12632668" y="254000"/>
                  </a:lnTo>
                  <a:lnTo>
                    <a:pt x="12744250" y="381000"/>
                  </a:lnTo>
                  <a:close/>
                </a:path>
                <a:path w="18288000" h="8102600">
                  <a:moveTo>
                    <a:pt x="13406396" y="508000"/>
                  </a:moveTo>
                  <a:lnTo>
                    <a:pt x="4881604" y="508000"/>
                  </a:lnTo>
                  <a:lnTo>
                    <a:pt x="4991068" y="381000"/>
                  </a:lnTo>
                  <a:lnTo>
                    <a:pt x="13296931" y="381000"/>
                  </a:lnTo>
                  <a:lnTo>
                    <a:pt x="13406396" y="508000"/>
                  </a:lnTo>
                  <a:close/>
                </a:path>
                <a:path w="18288000" h="8102600">
                  <a:moveTo>
                    <a:pt x="13948156" y="635000"/>
                  </a:moveTo>
                  <a:lnTo>
                    <a:pt x="4339844" y="635000"/>
                  </a:lnTo>
                  <a:lnTo>
                    <a:pt x="4447442" y="508000"/>
                  </a:lnTo>
                  <a:lnTo>
                    <a:pt x="13840558" y="508000"/>
                  </a:lnTo>
                  <a:lnTo>
                    <a:pt x="13948156" y="635000"/>
                  </a:lnTo>
                  <a:close/>
                </a:path>
                <a:path w="18288000" h="8102600">
                  <a:moveTo>
                    <a:pt x="14480300" y="762000"/>
                  </a:moveTo>
                  <a:lnTo>
                    <a:pt x="3807700" y="762000"/>
                  </a:lnTo>
                  <a:lnTo>
                    <a:pt x="3913337" y="635000"/>
                  </a:lnTo>
                  <a:lnTo>
                    <a:pt x="14374662" y="635000"/>
                  </a:lnTo>
                  <a:lnTo>
                    <a:pt x="14480300" y="762000"/>
                  </a:lnTo>
                  <a:close/>
                </a:path>
                <a:path w="18288000" h="8102600">
                  <a:moveTo>
                    <a:pt x="14898777" y="889000"/>
                  </a:moveTo>
                  <a:lnTo>
                    <a:pt x="3389222" y="889000"/>
                  </a:lnTo>
                  <a:lnTo>
                    <a:pt x="3493224" y="762000"/>
                  </a:lnTo>
                  <a:lnTo>
                    <a:pt x="14794776" y="762000"/>
                  </a:lnTo>
                  <a:lnTo>
                    <a:pt x="14898777" y="889000"/>
                  </a:lnTo>
                  <a:close/>
                </a:path>
                <a:path w="18288000" h="8102600">
                  <a:moveTo>
                    <a:pt x="15310563" y="1016000"/>
                  </a:moveTo>
                  <a:lnTo>
                    <a:pt x="2977436" y="1016000"/>
                  </a:lnTo>
                  <a:lnTo>
                    <a:pt x="3079742" y="889000"/>
                  </a:lnTo>
                  <a:lnTo>
                    <a:pt x="15208257" y="889000"/>
                  </a:lnTo>
                  <a:lnTo>
                    <a:pt x="15310563" y="1016000"/>
                  </a:lnTo>
                  <a:close/>
                </a:path>
                <a:path w="18288000" h="8102600">
                  <a:moveTo>
                    <a:pt x="15715418" y="1143000"/>
                  </a:moveTo>
                  <a:lnTo>
                    <a:pt x="2572582" y="1143000"/>
                  </a:lnTo>
                  <a:lnTo>
                    <a:pt x="2673133" y="1016000"/>
                  </a:lnTo>
                  <a:lnTo>
                    <a:pt x="15614867" y="1016000"/>
                  </a:lnTo>
                  <a:lnTo>
                    <a:pt x="15715418" y="1143000"/>
                  </a:lnTo>
                  <a:close/>
                </a:path>
                <a:path w="18288000" h="8102600">
                  <a:moveTo>
                    <a:pt x="16014367" y="1270000"/>
                  </a:moveTo>
                  <a:lnTo>
                    <a:pt x="2273633" y="1270000"/>
                  </a:lnTo>
                  <a:lnTo>
                    <a:pt x="2372828" y="1143000"/>
                  </a:lnTo>
                  <a:lnTo>
                    <a:pt x="15915171" y="1143000"/>
                  </a:lnTo>
                  <a:lnTo>
                    <a:pt x="16014367" y="1270000"/>
                  </a:lnTo>
                  <a:close/>
                </a:path>
                <a:path w="18288000" h="8102600">
                  <a:moveTo>
                    <a:pt x="16309181" y="1397000"/>
                  </a:moveTo>
                  <a:lnTo>
                    <a:pt x="1978819" y="1397000"/>
                  </a:lnTo>
                  <a:lnTo>
                    <a:pt x="2076625" y="1270000"/>
                  </a:lnTo>
                  <a:lnTo>
                    <a:pt x="16211375" y="1270000"/>
                  </a:lnTo>
                  <a:lnTo>
                    <a:pt x="16309181" y="1397000"/>
                  </a:lnTo>
                  <a:close/>
                </a:path>
                <a:path w="18288000" h="8102600">
                  <a:moveTo>
                    <a:pt x="16695662" y="1524000"/>
                  </a:moveTo>
                  <a:lnTo>
                    <a:pt x="1592338" y="1524000"/>
                  </a:lnTo>
                  <a:lnTo>
                    <a:pt x="1688239" y="1397000"/>
                  </a:lnTo>
                  <a:lnTo>
                    <a:pt x="16599761" y="1397000"/>
                  </a:lnTo>
                  <a:lnTo>
                    <a:pt x="16695662" y="1524000"/>
                  </a:lnTo>
                  <a:close/>
                </a:path>
                <a:path w="18288000" h="8102600">
                  <a:moveTo>
                    <a:pt x="16980438" y="1651000"/>
                  </a:moveTo>
                  <a:lnTo>
                    <a:pt x="1307562" y="1651000"/>
                  </a:lnTo>
                  <a:lnTo>
                    <a:pt x="1401996" y="1524000"/>
                  </a:lnTo>
                  <a:lnTo>
                    <a:pt x="16886004" y="1524000"/>
                  </a:lnTo>
                  <a:lnTo>
                    <a:pt x="16980438" y="1651000"/>
                  </a:lnTo>
                  <a:close/>
                </a:path>
                <a:path w="18288000" h="8102600">
                  <a:moveTo>
                    <a:pt x="17260743" y="1778000"/>
                  </a:moveTo>
                  <a:lnTo>
                    <a:pt x="1027257" y="1778000"/>
                  </a:lnTo>
                  <a:lnTo>
                    <a:pt x="1120189" y="1651000"/>
                  </a:lnTo>
                  <a:lnTo>
                    <a:pt x="17167811" y="1651000"/>
                  </a:lnTo>
                  <a:lnTo>
                    <a:pt x="17260743" y="1778000"/>
                  </a:lnTo>
                  <a:close/>
                </a:path>
                <a:path w="18288000" h="8102600">
                  <a:moveTo>
                    <a:pt x="17445080" y="1905000"/>
                  </a:moveTo>
                  <a:lnTo>
                    <a:pt x="842920" y="1905000"/>
                  </a:lnTo>
                  <a:lnTo>
                    <a:pt x="934832" y="1778000"/>
                  </a:lnTo>
                  <a:lnTo>
                    <a:pt x="17353167" y="1778000"/>
                  </a:lnTo>
                  <a:lnTo>
                    <a:pt x="17445080" y="1905000"/>
                  </a:lnTo>
                  <a:close/>
                </a:path>
                <a:path w="18288000" h="8102600">
                  <a:moveTo>
                    <a:pt x="17717710" y="2032000"/>
                  </a:moveTo>
                  <a:lnTo>
                    <a:pt x="570289" y="2032000"/>
                  </a:lnTo>
                  <a:lnTo>
                    <a:pt x="660645" y="1905000"/>
                  </a:lnTo>
                  <a:lnTo>
                    <a:pt x="17627355" y="1905000"/>
                  </a:lnTo>
                  <a:lnTo>
                    <a:pt x="17717710" y="2032000"/>
                  </a:lnTo>
                  <a:close/>
                </a:path>
                <a:path w="18288000" h="8102600">
                  <a:moveTo>
                    <a:pt x="17985601" y="2159000"/>
                  </a:moveTo>
                  <a:lnTo>
                    <a:pt x="302398" y="2159000"/>
                  </a:lnTo>
                  <a:lnTo>
                    <a:pt x="391162" y="2032000"/>
                  </a:lnTo>
                  <a:lnTo>
                    <a:pt x="17896837" y="2032000"/>
                  </a:lnTo>
                  <a:lnTo>
                    <a:pt x="17985601" y="2159000"/>
                  </a:lnTo>
                  <a:close/>
                </a:path>
                <a:path w="18288000" h="8102600">
                  <a:moveTo>
                    <a:pt x="18248652" y="2286000"/>
                  </a:moveTo>
                  <a:lnTo>
                    <a:pt x="39347" y="2286000"/>
                  </a:lnTo>
                  <a:lnTo>
                    <a:pt x="126487" y="2159000"/>
                  </a:lnTo>
                  <a:lnTo>
                    <a:pt x="18161513" y="2159000"/>
                  </a:lnTo>
                  <a:lnTo>
                    <a:pt x="18248652" y="2286000"/>
                  </a:lnTo>
                  <a:close/>
                </a:path>
                <a:path w="18288000" h="8102600">
                  <a:moveTo>
                    <a:pt x="18288000" y="8102600"/>
                  </a:moveTo>
                  <a:lnTo>
                    <a:pt x="0" y="8102600"/>
                  </a:lnTo>
                  <a:lnTo>
                    <a:pt x="0" y="2286000"/>
                  </a:lnTo>
                  <a:lnTo>
                    <a:pt x="18288000" y="2286000"/>
                  </a:lnTo>
                  <a:lnTo>
                    <a:pt x="18288000" y="8102600"/>
                  </a:lnTo>
                  <a:close/>
                </a:path>
              </a:pathLst>
            </a:custGeom>
            <a:solidFill>
              <a:srgbClr val="F6D61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8104691"/>
              <a:ext cx="2373990" cy="2182307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71940" y="3949197"/>
              <a:ext cx="5798517" cy="3948271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3724856" y="3877423"/>
            <a:ext cx="4822176" cy="3648435"/>
          </a:xfrm>
          <a:prstGeom prst="rect">
            <a:avLst/>
          </a:prstGeom>
        </p:spPr>
        <p:txBody>
          <a:bodyPr vert="horz" wrap="square" lIns="0" tIns="321310" rIns="0" bIns="0" rtlCol="0">
            <a:spAutoFit/>
          </a:bodyPr>
          <a:lstStyle/>
          <a:p>
            <a:pPr marL="0" marR="0" indent="0" algn="l" rtl="0" fontAlgn="t">
              <a:spcBef>
                <a:spcPts val="0"/>
              </a:spcBef>
              <a:spcAft>
                <a:spcPts val="0"/>
              </a:spcAft>
            </a:pPr>
            <a:r>
              <a:rPr lang="en-US" sz="1800" i="0" u="none" strike="noStrike" dirty="0">
                <a:solidFill>
                  <a:schemeClr val="bg1"/>
                </a:solidFill>
                <a:effectLst/>
                <a:latin typeface="Arial Narrow" panose="020B0606020202030204" pitchFamily="34" charset="0"/>
                <a:ea typeface="Arial Narrow" panose="020B0606020202030204" pitchFamily="34" charset="0"/>
                <a:cs typeface="Arial Narrow" panose="020B0606020202030204" pitchFamily="34" charset="0"/>
              </a:rPr>
              <a:t>MEMBER_NO-b 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sz="1800" i="0" u="none" strike="noStrike" dirty="0">
                <a:solidFill>
                  <a:schemeClr val="bg1"/>
                </a:solidFill>
                <a:effectLst/>
                <a:latin typeface="Arial Narrow" panose="020B0606020202030204" pitchFamily="34" charset="0"/>
                <a:ea typeface="Arial Narrow" panose="020B0606020202030204" pitchFamily="34" charset="0"/>
                <a:cs typeface="Arial Narrow" panose="020B0606020202030204" pitchFamily="34" charset="0"/>
              </a:rPr>
              <a:t>: ID Member</a:t>
            </a:r>
            <a:endParaRPr lang="en-US" sz="1800" i="0" u="none" strike="noStrike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indent="0" algn="l" rtl="0" fontAlgn="t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chemeClr val="bg1"/>
                </a:solidFill>
                <a:effectLst/>
                <a:latin typeface="Arial Narrow" panose="020B0606020202030204" pitchFamily="34" charset="0"/>
                <a:ea typeface="Arial Narrow" panose="020B0606020202030204" pitchFamily="34" charset="0"/>
                <a:cs typeface="Arial Narrow" panose="020B0606020202030204" pitchFamily="34" charset="0"/>
              </a:rPr>
              <a:t>FFP_DATE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sz="1800" b="0" i="0" u="none" strike="noStrike" dirty="0">
                <a:solidFill>
                  <a:schemeClr val="bg1"/>
                </a:solidFill>
                <a:effectLst/>
                <a:latin typeface="Arial Narrow" panose="020B0606020202030204" pitchFamily="34" charset="0"/>
                <a:ea typeface="Arial Narrow" panose="020B0606020202030204" pitchFamily="34" charset="0"/>
                <a:cs typeface="Arial Narrow" panose="020B0606020202030204" pitchFamily="34" charset="0"/>
              </a:rPr>
              <a:t>: Frequent Flyer Program Join Date</a:t>
            </a:r>
            <a:endParaRPr lang="en-US" sz="1800" b="0" i="0" u="none" strike="noStrike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indent="0" algn="l" rtl="0" fontAlgn="t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chemeClr val="bg1"/>
                </a:solidFill>
                <a:effectLst/>
                <a:latin typeface="Arial Narrow" panose="020B0606020202030204" pitchFamily="34" charset="0"/>
                <a:ea typeface="Arial Narrow" panose="020B0606020202030204" pitchFamily="34" charset="0"/>
                <a:cs typeface="Arial Narrow" panose="020B0606020202030204" pitchFamily="34" charset="0"/>
              </a:rPr>
              <a:t>FIRST_FLIGHT_DATE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sz="1800" b="0" i="0" u="none" strike="noStrike" dirty="0">
                <a:solidFill>
                  <a:schemeClr val="bg1"/>
                </a:solidFill>
                <a:effectLst/>
                <a:latin typeface="Arial Narrow" panose="020B0606020202030204" pitchFamily="34" charset="0"/>
                <a:ea typeface="Arial Narrow" panose="020B0606020202030204" pitchFamily="34" charset="0"/>
                <a:cs typeface="Arial Narrow" panose="020B0606020202030204" pitchFamily="34" charset="0"/>
              </a:rPr>
              <a:t>: </a:t>
            </a:r>
            <a:r>
              <a:rPr lang="en-US" sz="1800" b="0" i="0" u="none" strike="noStrike" dirty="0" err="1">
                <a:solidFill>
                  <a:schemeClr val="bg1"/>
                </a:solidFill>
                <a:effectLst/>
                <a:latin typeface="Arial Narrow" panose="020B0606020202030204" pitchFamily="34" charset="0"/>
                <a:ea typeface="Arial Narrow" panose="020B0606020202030204" pitchFamily="34" charset="0"/>
                <a:cs typeface="Arial Narrow" panose="020B0606020202030204" pitchFamily="34" charset="0"/>
              </a:rPr>
              <a:t>Tanggal</a:t>
            </a:r>
            <a:r>
              <a:rPr lang="en-US" sz="1800" b="0" i="0" u="none" strike="noStrike" dirty="0">
                <a:solidFill>
                  <a:schemeClr val="bg1"/>
                </a:solidFill>
                <a:effectLst/>
                <a:latin typeface="Arial Narrow" panose="020B0606020202030204" pitchFamily="34" charset="0"/>
                <a:ea typeface="Arial Narrow" panose="020B0606020202030204" pitchFamily="34" charset="0"/>
                <a:cs typeface="Arial Narrow" panose="020B0606020202030204" pitchFamily="34" charset="0"/>
              </a:rPr>
              <a:t> </a:t>
            </a:r>
            <a:r>
              <a:rPr lang="en-US" sz="1800" b="0" i="0" u="none" strike="noStrike" dirty="0" err="1">
                <a:solidFill>
                  <a:schemeClr val="bg1"/>
                </a:solidFill>
                <a:effectLst/>
                <a:latin typeface="Arial Narrow" panose="020B0606020202030204" pitchFamily="34" charset="0"/>
                <a:ea typeface="Arial Narrow" panose="020B0606020202030204" pitchFamily="34" charset="0"/>
                <a:cs typeface="Arial Narrow" panose="020B0606020202030204" pitchFamily="34" charset="0"/>
              </a:rPr>
              <a:t>Penerbangan</a:t>
            </a:r>
            <a:r>
              <a:rPr lang="en-US" sz="1800" b="0" i="0" u="none" strike="noStrike" dirty="0">
                <a:solidFill>
                  <a:schemeClr val="bg1"/>
                </a:solidFill>
                <a:effectLst/>
                <a:latin typeface="Arial Narrow" panose="020B0606020202030204" pitchFamily="34" charset="0"/>
                <a:ea typeface="Arial Narrow" panose="020B0606020202030204" pitchFamily="34" charset="0"/>
                <a:cs typeface="Arial Narrow" panose="020B0606020202030204" pitchFamily="34" charset="0"/>
              </a:rPr>
              <a:t> </a:t>
            </a:r>
            <a:r>
              <a:rPr lang="en-US" sz="1800" b="0" i="0" u="none" strike="noStrike" dirty="0" err="1">
                <a:solidFill>
                  <a:schemeClr val="bg1"/>
                </a:solidFill>
                <a:effectLst/>
                <a:latin typeface="Arial Narrow" panose="020B0606020202030204" pitchFamily="34" charset="0"/>
                <a:ea typeface="Arial Narrow" panose="020B0606020202030204" pitchFamily="34" charset="0"/>
                <a:cs typeface="Arial Narrow" panose="020B0606020202030204" pitchFamily="34" charset="0"/>
              </a:rPr>
              <a:t>pertama</a:t>
            </a:r>
            <a:endParaRPr lang="en-US" sz="1800" b="0" i="0" u="none" strike="noStrike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indent="0" algn="l" rtl="0" fontAlgn="t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chemeClr val="bg1"/>
                </a:solidFill>
                <a:effectLst/>
                <a:latin typeface="Arial Narrow" panose="020B0606020202030204" pitchFamily="34" charset="0"/>
                <a:ea typeface="Arial Narrow" panose="020B0606020202030204" pitchFamily="34" charset="0"/>
                <a:cs typeface="Arial Narrow" panose="020B0606020202030204" pitchFamily="34" charset="0"/>
              </a:rPr>
              <a:t>GENDER : </a:t>
            </a:r>
            <a:r>
              <a:rPr lang="en-US" sz="1800" b="0" i="0" u="none" strike="noStrike" dirty="0" err="1">
                <a:solidFill>
                  <a:schemeClr val="bg1"/>
                </a:solidFill>
                <a:effectLst/>
                <a:latin typeface="Arial Narrow" panose="020B0606020202030204" pitchFamily="34" charset="0"/>
                <a:ea typeface="Arial Narrow" panose="020B0606020202030204" pitchFamily="34" charset="0"/>
                <a:cs typeface="Arial Narrow" panose="020B0606020202030204" pitchFamily="34" charset="0"/>
              </a:rPr>
              <a:t>Jenis</a:t>
            </a:r>
            <a:r>
              <a:rPr lang="en-US" sz="1800" b="0" i="0" u="none" strike="noStrike" dirty="0">
                <a:solidFill>
                  <a:schemeClr val="bg1"/>
                </a:solidFill>
                <a:effectLst/>
                <a:latin typeface="Arial Narrow" panose="020B0606020202030204" pitchFamily="34" charset="0"/>
                <a:ea typeface="Arial Narrow" panose="020B0606020202030204" pitchFamily="34" charset="0"/>
                <a:cs typeface="Arial Narrow" panose="020B0606020202030204" pitchFamily="34" charset="0"/>
              </a:rPr>
              <a:t> </a:t>
            </a:r>
            <a:r>
              <a:rPr lang="en-US" sz="1800" b="0" i="0" u="none" strike="noStrike" dirty="0" err="1">
                <a:solidFill>
                  <a:schemeClr val="bg1"/>
                </a:solidFill>
                <a:effectLst/>
                <a:latin typeface="Arial Narrow" panose="020B0606020202030204" pitchFamily="34" charset="0"/>
                <a:ea typeface="Arial Narrow" panose="020B0606020202030204" pitchFamily="34" charset="0"/>
                <a:cs typeface="Arial Narrow" panose="020B0606020202030204" pitchFamily="34" charset="0"/>
              </a:rPr>
              <a:t>Kelamin</a:t>
            </a:r>
            <a:endParaRPr lang="en-US" sz="1800" b="0" i="0" u="none" strike="noStrike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indent="0" algn="l" rtl="0" fontAlgn="t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chemeClr val="bg1"/>
                </a:solidFill>
                <a:effectLst/>
                <a:latin typeface="Arial Narrow" panose="020B0606020202030204" pitchFamily="34" charset="0"/>
                <a:ea typeface="Arial Narrow" panose="020B0606020202030204" pitchFamily="34" charset="0"/>
                <a:cs typeface="Arial Narrow" panose="020B0606020202030204" pitchFamily="34" charset="0"/>
              </a:rPr>
              <a:t>FFP_TIER	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sz="1800" b="0" i="0" u="none" strike="noStrike" dirty="0">
                <a:solidFill>
                  <a:schemeClr val="bg1"/>
                </a:solidFill>
                <a:effectLst/>
                <a:latin typeface="Arial Narrow" panose="020B0606020202030204" pitchFamily="34" charset="0"/>
                <a:ea typeface="Arial Narrow" panose="020B0606020202030204" pitchFamily="34" charset="0"/>
                <a:cs typeface="Arial Narrow" panose="020B0606020202030204" pitchFamily="34" charset="0"/>
              </a:rPr>
              <a:t>: Tier </a:t>
            </a:r>
            <a:r>
              <a:rPr lang="en-US" sz="1800" b="0" i="0" u="none" strike="noStrike" dirty="0" err="1">
                <a:solidFill>
                  <a:schemeClr val="bg1"/>
                </a:solidFill>
                <a:effectLst/>
                <a:latin typeface="Arial Narrow" panose="020B0606020202030204" pitchFamily="34" charset="0"/>
                <a:ea typeface="Arial Narrow" panose="020B0606020202030204" pitchFamily="34" charset="0"/>
                <a:cs typeface="Arial Narrow" panose="020B0606020202030204" pitchFamily="34" charset="0"/>
              </a:rPr>
              <a:t>dari</a:t>
            </a:r>
            <a:r>
              <a:rPr lang="en-US" sz="1800" b="0" i="0" u="none" strike="noStrike" dirty="0">
                <a:solidFill>
                  <a:schemeClr val="bg1"/>
                </a:solidFill>
                <a:effectLst/>
                <a:latin typeface="Arial Narrow" panose="020B0606020202030204" pitchFamily="34" charset="0"/>
                <a:ea typeface="Arial Narrow" panose="020B0606020202030204" pitchFamily="34" charset="0"/>
                <a:cs typeface="Arial Narrow" panose="020B0606020202030204" pitchFamily="34" charset="0"/>
              </a:rPr>
              <a:t> Frequent Flyer Program</a:t>
            </a:r>
            <a:endParaRPr lang="en-US" sz="1800" b="0" i="0" u="none" strike="noStrike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indent="0" algn="l" rtl="0" fontAlgn="t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chemeClr val="bg1"/>
                </a:solidFill>
                <a:effectLst/>
                <a:latin typeface="Arial Narrow" panose="020B0606020202030204" pitchFamily="34" charset="0"/>
                <a:ea typeface="Arial Narrow" panose="020B0606020202030204" pitchFamily="34" charset="0"/>
                <a:cs typeface="Arial Narrow" panose="020B0606020202030204" pitchFamily="34" charset="0"/>
              </a:rPr>
              <a:t>WORK_CITY : Kota </a:t>
            </a:r>
            <a:r>
              <a:rPr lang="en-US" sz="1800" b="0" i="0" u="none" strike="noStrike" dirty="0" err="1">
                <a:solidFill>
                  <a:schemeClr val="bg1"/>
                </a:solidFill>
                <a:effectLst/>
                <a:latin typeface="Arial Narrow" panose="020B0606020202030204" pitchFamily="34" charset="0"/>
                <a:ea typeface="Arial Narrow" panose="020B0606020202030204" pitchFamily="34" charset="0"/>
                <a:cs typeface="Arial Narrow" panose="020B0606020202030204" pitchFamily="34" charset="0"/>
              </a:rPr>
              <a:t>Asal</a:t>
            </a:r>
            <a:endParaRPr lang="en-US" sz="1800" b="0" i="0" u="none" strike="noStrike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indent="0" algn="l" rtl="0" fontAlgn="t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chemeClr val="bg1"/>
                </a:solidFill>
                <a:effectLst/>
                <a:latin typeface="Arial Narrow" panose="020B0606020202030204" pitchFamily="34" charset="0"/>
                <a:ea typeface="Arial Narrow" panose="020B0606020202030204" pitchFamily="34" charset="0"/>
                <a:cs typeface="Arial Narrow" panose="020B0606020202030204" pitchFamily="34" charset="0"/>
              </a:rPr>
              <a:t>WORK_PROVINCE : </a:t>
            </a:r>
            <a:r>
              <a:rPr lang="en-US" sz="1800" b="0" i="0" u="none" strike="noStrike" dirty="0" err="1">
                <a:solidFill>
                  <a:schemeClr val="bg1"/>
                </a:solidFill>
                <a:effectLst/>
                <a:latin typeface="Arial Narrow" panose="020B0606020202030204" pitchFamily="34" charset="0"/>
                <a:ea typeface="Arial Narrow" panose="020B0606020202030204" pitchFamily="34" charset="0"/>
                <a:cs typeface="Arial Narrow" panose="020B0606020202030204" pitchFamily="34" charset="0"/>
              </a:rPr>
              <a:t>Provinsi</a:t>
            </a:r>
            <a:r>
              <a:rPr lang="en-US" sz="1800" b="0" i="0" u="none" strike="noStrike" dirty="0">
                <a:solidFill>
                  <a:schemeClr val="bg1"/>
                </a:solidFill>
                <a:effectLst/>
                <a:latin typeface="Arial Narrow" panose="020B0606020202030204" pitchFamily="34" charset="0"/>
                <a:ea typeface="Arial Narrow" panose="020B0606020202030204" pitchFamily="34" charset="0"/>
                <a:cs typeface="Arial Narrow" panose="020B0606020202030204" pitchFamily="34" charset="0"/>
              </a:rPr>
              <a:t> </a:t>
            </a:r>
            <a:r>
              <a:rPr lang="en-US" sz="1800" b="0" i="0" u="none" strike="noStrike" dirty="0" err="1">
                <a:solidFill>
                  <a:schemeClr val="bg1"/>
                </a:solidFill>
                <a:effectLst/>
                <a:latin typeface="Arial Narrow" panose="020B0606020202030204" pitchFamily="34" charset="0"/>
                <a:ea typeface="Arial Narrow" panose="020B0606020202030204" pitchFamily="34" charset="0"/>
                <a:cs typeface="Arial Narrow" panose="020B0606020202030204" pitchFamily="34" charset="0"/>
              </a:rPr>
              <a:t>Asal</a:t>
            </a:r>
            <a:endParaRPr lang="en-US" sz="1800" b="0" i="0" u="none" strike="noStrike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indent="0" algn="l" rtl="0" fontAlgn="t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chemeClr val="bg1"/>
                </a:solidFill>
                <a:effectLst/>
                <a:latin typeface="Arial Narrow" panose="020B0606020202030204" pitchFamily="34" charset="0"/>
                <a:ea typeface="Arial Narrow" panose="020B0606020202030204" pitchFamily="34" charset="0"/>
                <a:cs typeface="Arial Narrow" panose="020B0606020202030204" pitchFamily="34" charset="0"/>
              </a:rPr>
              <a:t>WORK_COUNTRY : Negara </a:t>
            </a:r>
            <a:r>
              <a:rPr lang="en-US" sz="1800" b="0" i="0" u="none" strike="noStrike" dirty="0" err="1">
                <a:solidFill>
                  <a:schemeClr val="bg1"/>
                </a:solidFill>
                <a:effectLst/>
                <a:latin typeface="Arial Narrow" panose="020B0606020202030204" pitchFamily="34" charset="0"/>
                <a:ea typeface="Arial Narrow" panose="020B0606020202030204" pitchFamily="34" charset="0"/>
                <a:cs typeface="Arial Narrow" panose="020B0606020202030204" pitchFamily="34" charset="0"/>
              </a:rPr>
              <a:t>Asal</a:t>
            </a:r>
            <a:endParaRPr lang="en-US" sz="1800" b="0" i="0" u="none" strike="noStrike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indent="0" algn="l" rtl="0" fontAlgn="t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chemeClr val="bg1"/>
                </a:solidFill>
                <a:effectLst/>
                <a:latin typeface="Arial Narrow" panose="020B0606020202030204" pitchFamily="34" charset="0"/>
                <a:ea typeface="Arial Narrow" panose="020B0606020202030204" pitchFamily="34" charset="0"/>
                <a:cs typeface="Arial Narrow" panose="020B0606020202030204" pitchFamily="34" charset="0"/>
              </a:rPr>
              <a:t>AGE : </a:t>
            </a:r>
            <a:r>
              <a:rPr lang="en-US" sz="1800" b="0" i="0" u="none" strike="noStrike" dirty="0" err="1">
                <a:solidFill>
                  <a:schemeClr val="bg1"/>
                </a:solidFill>
                <a:effectLst/>
                <a:latin typeface="Arial Narrow" panose="020B0606020202030204" pitchFamily="34" charset="0"/>
                <a:ea typeface="Arial Narrow" panose="020B0606020202030204" pitchFamily="34" charset="0"/>
                <a:cs typeface="Arial Narrow" panose="020B0606020202030204" pitchFamily="34" charset="0"/>
              </a:rPr>
              <a:t>Umur</a:t>
            </a:r>
            <a:r>
              <a:rPr lang="en-US" sz="1800" b="0" i="0" u="none" strike="noStrike" dirty="0">
                <a:solidFill>
                  <a:schemeClr val="bg1"/>
                </a:solidFill>
                <a:effectLst/>
                <a:latin typeface="Arial Narrow" panose="020B0606020202030204" pitchFamily="34" charset="0"/>
                <a:ea typeface="Arial Narrow" panose="020B0606020202030204" pitchFamily="34" charset="0"/>
                <a:cs typeface="Arial Narrow" panose="020B0606020202030204" pitchFamily="34" charset="0"/>
              </a:rPr>
              <a:t> Customer</a:t>
            </a:r>
            <a:endParaRPr lang="en-US" sz="1800" b="0" i="0" u="none" strike="noStrike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indent="0" algn="l" rtl="0" fontAlgn="t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chemeClr val="bg1"/>
                </a:solidFill>
                <a:effectLst/>
                <a:latin typeface="Arial Narrow" panose="020B0606020202030204" pitchFamily="34" charset="0"/>
                <a:ea typeface="Arial Narrow" panose="020B0606020202030204" pitchFamily="34" charset="0"/>
                <a:cs typeface="Arial Narrow" panose="020B0606020202030204" pitchFamily="34" charset="0"/>
              </a:rPr>
              <a:t>LOAD_TIME : </a:t>
            </a:r>
            <a:r>
              <a:rPr lang="en-US" sz="1800" b="0" i="0" u="none" strike="noStrike" dirty="0" err="1">
                <a:solidFill>
                  <a:schemeClr val="bg1"/>
                </a:solidFill>
                <a:effectLst/>
                <a:latin typeface="Arial Narrow" panose="020B0606020202030204" pitchFamily="34" charset="0"/>
                <a:ea typeface="Arial Narrow" panose="020B0606020202030204" pitchFamily="34" charset="0"/>
                <a:cs typeface="Arial Narrow" panose="020B0606020202030204" pitchFamily="34" charset="0"/>
              </a:rPr>
              <a:t>Tanggal</a:t>
            </a:r>
            <a:r>
              <a:rPr lang="en-US" sz="1800" b="0" i="0" u="none" strike="noStrike" dirty="0">
                <a:solidFill>
                  <a:schemeClr val="bg1"/>
                </a:solidFill>
                <a:effectLst/>
                <a:latin typeface="Arial Narrow" panose="020B0606020202030204" pitchFamily="34" charset="0"/>
                <a:ea typeface="Arial Narrow" panose="020B0606020202030204" pitchFamily="34" charset="0"/>
                <a:cs typeface="Arial Narrow" panose="020B0606020202030204" pitchFamily="34" charset="0"/>
              </a:rPr>
              <a:t> data </a:t>
            </a:r>
            <a:r>
              <a:rPr lang="en-US" sz="1800" b="0" i="0" u="none" strike="noStrike" dirty="0" err="1">
                <a:solidFill>
                  <a:schemeClr val="bg1"/>
                </a:solidFill>
                <a:effectLst/>
                <a:latin typeface="Arial Narrow" panose="020B0606020202030204" pitchFamily="34" charset="0"/>
                <a:ea typeface="Arial Narrow" panose="020B0606020202030204" pitchFamily="34" charset="0"/>
                <a:cs typeface="Arial Narrow" panose="020B0606020202030204" pitchFamily="34" charset="0"/>
              </a:rPr>
              <a:t>diambil</a:t>
            </a:r>
            <a:r>
              <a:rPr lang="en-US" sz="1800" b="0" i="0" u="none" strike="noStrike" dirty="0">
                <a:solidFill>
                  <a:schemeClr val="bg1"/>
                </a:solidFill>
                <a:effectLst/>
                <a:latin typeface="Arial Narrow" panose="020B0606020202030204" pitchFamily="34" charset="0"/>
                <a:ea typeface="Arial Narrow" panose="020B0606020202030204" pitchFamily="34" charset="0"/>
                <a:cs typeface="Arial Narrow" panose="020B0606020202030204" pitchFamily="34" charset="0"/>
              </a:rPr>
              <a:t> </a:t>
            </a:r>
            <a:endParaRPr lang="en-US" sz="1800" b="0" i="0" u="none" strike="noStrike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indent="0" algn="l" rtl="0" fontAlgn="t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chemeClr val="bg1"/>
                </a:solidFill>
                <a:effectLst/>
                <a:latin typeface="Arial Narrow" panose="020B0606020202030204" pitchFamily="34" charset="0"/>
                <a:ea typeface="Arial Narrow" panose="020B0606020202030204" pitchFamily="34" charset="0"/>
                <a:cs typeface="Arial Narrow" panose="020B0606020202030204" pitchFamily="34" charset="0"/>
              </a:rPr>
              <a:t>FLIGHT_COUNT : </a:t>
            </a:r>
            <a:r>
              <a:rPr lang="en-US" sz="1800" b="0" i="0" u="none" strike="noStrike" dirty="0" err="1">
                <a:solidFill>
                  <a:schemeClr val="bg1"/>
                </a:solidFill>
                <a:effectLst/>
                <a:latin typeface="Arial Narrow" panose="020B0606020202030204" pitchFamily="34" charset="0"/>
                <a:ea typeface="Arial Narrow" panose="020B0606020202030204" pitchFamily="34" charset="0"/>
                <a:cs typeface="Arial Narrow" panose="020B0606020202030204" pitchFamily="34" charset="0"/>
              </a:rPr>
              <a:t>Jumlah</a:t>
            </a:r>
            <a:r>
              <a:rPr lang="en-US" sz="1800" b="0" i="0" u="none" strike="noStrike" dirty="0">
                <a:solidFill>
                  <a:schemeClr val="bg1"/>
                </a:solidFill>
                <a:effectLst/>
                <a:latin typeface="Arial Narrow" panose="020B0606020202030204" pitchFamily="34" charset="0"/>
                <a:ea typeface="Arial Narrow" panose="020B0606020202030204" pitchFamily="34" charset="0"/>
                <a:cs typeface="Arial Narrow" panose="020B0606020202030204" pitchFamily="34" charset="0"/>
              </a:rPr>
              <a:t> </a:t>
            </a:r>
            <a:r>
              <a:rPr lang="en-US" sz="1800" b="0" i="0" u="none" strike="noStrike" dirty="0" err="1">
                <a:solidFill>
                  <a:schemeClr val="bg1"/>
                </a:solidFill>
                <a:effectLst/>
                <a:latin typeface="Arial Narrow" panose="020B0606020202030204" pitchFamily="34" charset="0"/>
                <a:ea typeface="Arial Narrow" panose="020B0606020202030204" pitchFamily="34" charset="0"/>
                <a:cs typeface="Arial Narrow" panose="020B0606020202030204" pitchFamily="34" charset="0"/>
              </a:rPr>
              <a:t>penerbangan</a:t>
            </a:r>
            <a:r>
              <a:rPr lang="en-US" sz="1800" b="0" i="0" u="none" strike="noStrike" dirty="0">
                <a:solidFill>
                  <a:schemeClr val="bg1"/>
                </a:solidFill>
                <a:effectLst/>
                <a:latin typeface="Arial Narrow" panose="020B0606020202030204" pitchFamily="34" charset="0"/>
                <a:ea typeface="Arial Narrow" panose="020B0606020202030204" pitchFamily="34" charset="0"/>
                <a:cs typeface="Arial Narrow" panose="020B0606020202030204" pitchFamily="34" charset="0"/>
              </a:rPr>
              <a:t> Customer</a:t>
            </a:r>
            <a:endParaRPr lang="en-US" sz="1800" b="0" i="0" u="none" strike="noStrike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indent="0" algn="l" rtl="0" fontAlgn="t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chemeClr val="bg1"/>
                </a:solidFill>
                <a:effectLst/>
                <a:latin typeface="Arial Narrow" panose="020B0606020202030204" pitchFamily="34" charset="0"/>
                <a:ea typeface="Arial Narrow" panose="020B0606020202030204" pitchFamily="34" charset="0"/>
                <a:cs typeface="Arial Narrow" panose="020B0606020202030204" pitchFamily="34" charset="0"/>
              </a:rPr>
              <a:t>BP_SUM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sz="1800" b="0" i="0" u="none" strike="noStrike" dirty="0">
                <a:solidFill>
                  <a:schemeClr val="bg1"/>
                </a:solidFill>
                <a:effectLst/>
                <a:latin typeface="Arial Narrow" panose="020B0606020202030204" pitchFamily="34" charset="0"/>
                <a:ea typeface="Arial Narrow" panose="020B0606020202030204" pitchFamily="34" charset="0"/>
                <a:cs typeface="Arial Narrow" panose="020B0606020202030204" pitchFamily="34" charset="0"/>
              </a:rPr>
              <a:t>: </a:t>
            </a:r>
            <a:r>
              <a:rPr lang="en-US" sz="1800" b="0" i="0" u="none" strike="noStrike" dirty="0" err="1">
                <a:solidFill>
                  <a:schemeClr val="bg1"/>
                </a:solidFill>
                <a:effectLst/>
                <a:latin typeface="Arial Narrow" panose="020B0606020202030204" pitchFamily="34" charset="0"/>
                <a:ea typeface="Arial Narrow" panose="020B0606020202030204" pitchFamily="34" charset="0"/>
                <a:cs typeface="Arial Narrow" panose="020B0606020202030204" pitchFamily="34" charset="0"/>
              </a:rPr>
              <a:t>Rencana</a:t>
            </a:r>
            <a:r>
              <a:rPr lang="en-US" sz="1800" b="0" i="0" u="none" strike="noStrike" dirty="0">
                <a:solidFill>
                  <a:schemeClr val="bg1"/>
                </a:solidFill>
                <a:effectLst/>
                <a:latin typeface="Arial Narrow" panose="020B0606020202030204" pitchFamily="34" charset="0"/>
                <a:ea typeface="Arial Narrow" panose="020B0606020202030204" pitchFamily="34" charset="0"/>
                <a:cs typeface="Arial Narrow" panose="020B0606020202030204" pitchFamily="34" charset="0"/>
              </a:rPr>
              <a:t> </a:t>
            </a:r>
            <a:r>
              <a:rPr lang="en-US" sz="1800" b="0" i="0" u="none" strike="noStrike" dirty="0" err="1">
                <a:solidFill>
                  <a:schemeClr val="bg1"/>
                </a:solidFill>
                <a:effectLst/>
                <a:latin typeface="Arial Narrow" panose="020B0606020202030204" pitchFamily="34" charset="0"/>
                <a:ea typeface="Arial Narrow" panose="020B0606020202030204" pitchFamily="34" charset="0"/>
                <a:cs typeface="Arial Narrow" panose="020B0606020202030204" pitchFamily="34" charset="0"/>
              </a:rPr>
              <a:t>Perjalanan</a:t>
            </a:r>
            <a:endParaRPr lang="en-US" sz="1800" b="0" i="0" u="none" strike="noStrike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xfrm>
            <a:off x="4288397" y="799543"/>
            <a:ext cx="9155753" cy="1016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500" b="1" spc="90" dirty="0">
                <a:latin typeface="Roboto"/>
                <a:cs typeface="Roboto"/>
              </a:rPr>
              <a:t>INTRODUCTION</a:t>
            </a:r>
            <a:r>
              <a:rPr sz="6500" b="1" spc="75" dirty="0">
                <a:latin typeface="Roboto"/>
                <a:cs typeface="Roboto"/>
              </a:rPr>
              <a:t> </a:t>
            </a:r>
            <a:r>
              <a:rPr sz="6500" b="1" spc="215" dirty="0">
                <a:latin typeface="Roboto"/>
                <a:cs typeface="Roboto"/>
              </a:rPr>
              <a:t>DATA</a:t>
            </a:r>
            <a:endParaRPr sz="6500" dirty="0">
              <a:latin typeface="Roboto"/>
              <a:cs typeface="Roboto"/>
            </a:endParaRPr>
          </a:p>
        </p:txBody>
      </p:sp>
      <p:sp>
        <p:nvSpPr>
          <p:cNvPr id="21" name="object 19">
            <a:extLst>
              <a:ext uri="{FF2B5EF4-FFF2-40B4-BE49-F238E27FC236}">
                <a16:creationId xmlns:a16="http://schemas.microsoft.com/office/drawing/2014/main" id="{2B47A581-49B8-2994-05FE-E14FC37B7AE3}"/>
              </a:ext>
            </a:extLst>
          </p:cNvPr>
          <p:cNvSpPr txBox="1">
            <a:spLocks/>
          </p:cNvSpPr>
          <p:nvPr/>
        </p:nvSpPr>
        <p:spPr>
          <a:xfrm>
            <a:off x="4291929" y="2607956"/>
            <a:ext cx="9155753" cy="8438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6550" b="0" i="0">
                <a:solidFill>
                  <a:srgbClr val="F6D616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 algn="ctr">
              <a:spcBef>
                <a:spcPts val="100"/>
              </a:spcBef>
            </a:pPr>
            <a:r>
              <a:rPr lang="en-US" sz="5400" kern="0" dirty="0" err="1">
                <a:solidFill>
                  <a:schemeClr val="tx1"/>
                </a:solidFill>
                <a:latin typeface="Roboto"/>
                <a:cs typeface="Roboto"/>
              </a:rPr>
              <a:t>Deskripsi</a:t>
            </a:r>
            <a:r>
              <a:rPr lang="en-US" sz="5400" kern="0" dirty="0">
                <a:solidFill>
                  <a:schemeClr val="tx1"/>
                </a:solidFill>
                <a:latin typeface="Roboto"/>
                <a:cs typeface="Roboto"/>
              </a:rPr>
              <a:t> Data</a:t>
            </a:r>
          </a:p>
        </p:txBody>
      </p:sp>
      <p:pic>
        <p:nvPicPr>
          <p:cNvPr id="22" name="object 7">
            <a:extLst>
              <a:ext uri="{FF2B5EF4-FFF2-40B4-BE49-F238E27FC236}">
                <a16:creationId xmlns:a16="http://schemas.microsoft.com/office/drawing/2014/main" id="{14952A9C-0785-46D5-675F-3F6F89986DAC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897952" y="3962115"/>
            <a:ext cx="9155753" cy="3948271"/>
          </a:xfrm>
          <a:prstGeom prst="rect">
            <a:avLst/>
          </a:prstGeom>
        </p:spPr>
      </p:pic>
      <p:sp>
        <p:nvSpPr>
          <p:cNvPr id="23" name="object 16">
            <a:extLst>
              <a:ext uri="{FF2B5EF4-FFF2-40B4-BE49-F238E27FC236}">
                <a16:creationId xmlns:a16="http://schemas.microsoft.com/office/drawing/2014/main" id="{D705C186-9EAE-BC92-02BD-F11BAF798427}"/>
              </a:ext>
            </a:extLst>
          </p:cNvPr>
          <p:cNvSpPr txBox="1"/>
          <p:nvPr/>
        </p:nvSpPr>
        <p:spPr>
          <a:xfrm>
            <a:off x="9217545" y="3905836"/>
            <a:ext cx="8665030" cy="3371436"/>
          </a:xfrm>
          <a:prstGeom prst="rect">
            <a:avLst/>
          </a:prstGeom>
        </p:spPr>
        <p:txBody>
          <a:bodyPr vert="horz" wrap="square" lIns="0" tIns="321310" rIns="0" bIns="0" rtlCol="0">
            <a:spAutoFit/>
          </a:bodyPr>
          <a:lstStyle/>
          <a:p>
            <a:pPr marL="0" marR="0" indent="0" algn="l" rtl="0" fontAlgn="t">
              <a:spcBef>
                <a:spcPts val="0"/>
              </a:spcBef>
              <a:spcAft>
                <a:spcPts val="0"/>
              </a:spcAft>
            </a:pPr>
            <a:r>
              <a:rPr lang="en-US" sz="1800" i="0" u="none" strike="noStrike" dirty="0">
                <a:solidFill>
                  <a:schemeClr val="bg1"/>
                </a:solidFill>
                <a:effectLst/>
                <a:latin typeface="Arial Narrow" panose="020B0606020202030204" pitchFamily="34" charset="0"/>
                <a:ea typeface="Arial Narrow" panose="020B0606020202030204" pitchFamily="34" charset="0"/>
                <a:cs typeface="Arial Narrow" panose="020B0606020202030204" pitchFamily="34" charset="0"/>
              </a:rPr>
              <a:t>SUM_YR_1 : Fare Revenue</a:t>
            </a:r>
            <a:endParaRPr lang="en-US" sz="1800" i="0" u="none" strike="noStrike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indent="0" algn="l" rtl="0" fontAlgn="t">
              <a:spcBef>
                <a:spcPts val="0"/>
              </a:spcBef>
              <a:spcAft>
                <a:spcPts val="0"/>
              </a:spcAft>
            </a:pPr>
            <a:r>
              <a:rPr lang="en-US" sz="1800" i="0" u="none" strike="noStrike" dirty="0">
                <a:solidFill>
                  <a:schemeClr val="bg1"/>
                </a:solidFill>
                <a:effectLst/>
                <a:latin typeface="Arial Narrow" panose="020B0606020202030204" pitchFamily="34" charset="0"/>
                <a:ea typeface="Arial Narrow" panose="020B0606020202030204" pitchFamily="34" charset="0"/>
                <a:cs typeface="Arial Narrow" panose="020B0606020202030204" pitchFamily="34" charset="0"/>
              </a:rPr>
              <a:t>SUM_YR_2 : Votes Prices</a:t>
            </a:r>
            <a:endParaRPr lang="en-US" sz="1800" i="0" u="none" strike="noStrike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indent="0" algn="l" rtl="0" fontAlgn="t">
              <a:spcBef>
                <a:spcPts val="0"/>
              </a:spcBef>
              <a:spcAft>
                <a:spcPts val="0"/>
              </a:spcAft>
            </a:pPr>
            <a:r>
              <a:rPr lang="en-US" sz="1800" i="0" u="none" strike="noStrike" dirty="0">
                <a:solidFill>
                  <a:schemeClr val="bg1"/>
                </a:solidFill>
                <a:effectLst/>
                <a:latin typeface="Arial Narrow" panose="020B0606020202030204" pitchFamily="34" charset="0"/>
                <a:ea typeface="Arial Narrow" panose="020B0606020202030204" pitchFamily="34" charset="0"/>
                <a:cs typeface="Arial Narrow" panose="020B0606020202030204" pitchFamily="34" charset="0"/>
              </a:rPr>
              <a:t>SEG_KM_SUM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sz="1800" i="0" u="none" strike="noStrike" dirty="0">
                <a:solidFill>
                  <a:schemeClr val="bg1"/>
                </a:solidFill>
                <a:effectLst/>
                <a:latin typeface="Arial Narrow" panose="020B0606020202030204" pitchFamily="34" charset="0"/>
                <a:ea typeface="Arial Narrow" panose="020B0606020202030204" pitchFamily="34" charset="0"/>
                <a:cs typeface="Arial Narrow" panose="020B0606020202030204" pitchFamily="34" charset="0"/>
              </a:rPr>
              <a:t>: Total </a:t>
            </a:r>
            <a:r>
              <a:rPr lang="en-US" sz="1800" i="0" u="none" strike="noStrike" dirty="0" err="1">
                <a:solidFill>
                  <a:schemeClr val="bg1"/>
                </a:solidFill>
                <a:effectLst/>
                <a:latin typeface="Arial Narrow" panose="020B0606020202030204" pitchFamily="34" charset="0"/>
                <a:ea typeface="Arial Narrow" panose="020B0606020202030204" pitchFamily="34" charset="0"/>
                <a:cs typeface="Arial Narrow" panose="020B0606020202030204" pitchFamily="34" charset="0"/>
              </a:rPr>
              <a:t>jarak</a:t>
            </a:r>
            <a:r>
              <a:rPr lang="en-US" sz="1800" i="0" u="none" strike="noStrike" dirty="0">
                <a:solidFill>
                  <a:schemeClr val="bg1"/>
                </a:solidFill>
                <a:effectLst/>
                <a:latin typeface="Arial Narrow" panose="020B0606020202030204" pitchFamily="34" charset="0"/>
                <a:ea typeface="Arial Narrow" panose="020B0606020202030204" pitchFamily="34" charset="0"/>
                <a:cs typeface="Arial Narrow" panose="020B0606020202030204" pitchFamily="34" charset="0"/>
              </a:rPr>
              <a:t>(km) </a:t>
            </a:r>
            <a:r>
              <a:rPr lang="en-US" sz="1800" i="0" u="none" strike="noStrike" dirty="0" err="1">
                <a:solidFill>
                  <a:schemeClr val="bg1"/>
                </a:solidFill>
                <a:effectLst/>
                <a:latin typeface="Arial Narrow" panose="020B0606020202030204" pitchFamily="34" charset="0"/>
                <a:ea typeface="Arial Narrow" panose="020B0606020202030204" pitchFamily="34" charset="0"/>
                <a:cs typeface="Arial Narrow" panose="020B0606020202030204" pitchFamily="34" charset="0"/>
              </a:rPr>
              <a:t>penerbangan</a:t>
            </a:r>
            <a:r>
              <a:rPr lang="en-US" sz="1800" i="0" u="none" strike="noStrike" dirty="0">
                <a:solidFill>
                  <a:schemeClr val="bg1"/>
                </a:solidFill>
                <a:effectLst/>
                <a:latin typeface="Arial Narrow" panose="020B0606020202030204" pitchFamily="34" charset="0"/>
                <a:ea typeface="Arial Narrow" panose="020B0606020202030204" pitchFamily="34" charset="0"/>
                <a:cs typeface="Arial Narrow" panose="020B0606020202030204" pitchFamily="34" charset="0"/>
              </a:rPr>
              <a:t> </a:t>
            </a:r>
            <a:r>
              <a:rPr lang="en-US" sz="1800" i="0" u="none" strike="noStrike" dirty="0" err="1">
                <a:solidFill>
                  <a:schemeClr val="bg1"/>
                </a:solidFill>
                <a:effectLst/>
                <a:latin typeface="Arial Narrow" panose="020B0606020202030204" pitchFamily="34" charset="0"/>
                <a:ea typeface="Arial Narrow" panose="020B0606020202030204" pitchFamily="34" charset="0"/>
                <a:cs typeface="Arial Narrow" panose="020B0606020202030204" pitchFamily="34" charset="0"/>
              </a:rPr>
              <a:t>yg</a:t>
            </a:r>
            <a:r>
              <a:rPr lang="en-US" sz="1800" i="0" u="none" strike="noStrike" dirty="0">
                <a:solidFill>
                  <a:schemeClr val="bg1"/>
                </a:solidFill>
                <a:effectLst/>
                <a:latin typeface="Arial Narrow" panose="020B0606020202030204" pitchFamily="34" charset="0"/>
                <a:ea typeface="Arial Narrow" panose="020B0606020202030204" pitchFamily="34" charset="0"/>
                <a:cs typeface="Arial Narrow" panose="020B0606020202030204" pitchFamily="34" charset="0"/>
              </a:rPr>
              <a:t> </a:t>
            </a:r>
            <a:r>
              <a:rPr lang="en-US" sz="1800" i="0" u="none" strike="noStrike" dirty="0" err="1">
                <a:solidFill>
                  <a:schemeClr val="bg1"/>
                </a:solidFill>
                <a:effectLst/>
                <a:latin typeface="Arial Narrow" panose="020B0606020202030204" pitchFamily="34" charset="0"/>
                <a:ea typeface="Arial Narrow" panose="020B0606020202030204" pitchFamily="34" charset="0"/>
                <a:cs typeface="Arial Narrow" panose="020B0606020202030204" pitchFamily="34" charset="0"/>
              </a:rPr>
              <a:t>sudah</a:t>
            </a:r>
            <a:r>
              <a:rPr lang="en-US" sz="1800" i="0" u="none" strike="noStrike" dirty="0">
                <a:solidFill>
                  <a:schemeClr val="bg1"/>
                </a:solidFill>
                <a:effectLst/>
                <a:latin typeface="Arial Narrow" panose="020B0606020202030204" pitchFamily="34" charset="0"/>
                <a:ea typeface="Arial Narrow" panose="020B0606020202030204" pitchFamily="34" charset="0"/>
                <a:cs typeface="Arial Narrow" panose="020B0606020202030204" pitchFamily="34" charset="0"/>
              </a:rPr>
              <a:t> </a:t>
            </a:r>
            <a:r>
              <a:rPr lang="en-US" sz="1800" i="0" u="none" strike="noStrike" dirty="0" err="1">
                <a:solidFill>
                  <a:schemeClr val="bg1"/>
                </a:solidFill>
                <a:effectLst/>
                <a:latin typeface="Arial Narrow" panose="020B0606020202030204" pitchFamily="34" charset="0"/>
                <a:ea typeface="Arial Narrow" panose="020B0606020202030204" pitchFamily="34" charset="0"/>
                <a:cs typeface="Arial Narrow" panose="020B0606020202030204" pitchFamily="34" charset="0"/>
              </a:rPr>
              <a:t>dilakukan</a:t>
            </a:r>
            <a:endParaRPr lang="en-US" sz="1800" i="0" u="none" strike="noStrike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indent="0" algn="l" rtl="0" fontAlgn="t">
              <a:spcBef>
                <a:spcPts val="0"/>
              </a:spcBef>
              <a:spcAft>
                <a:spcPts val="0"/>
              </a:spcAft>
            </a:pPr>
            <a:r>
              <a:rPr lang="en-US" sz="1800" i="0" u="none" strike="noStrike" dirty="0">
                <a:solidFill>
                  <a:schemeClr val="bg1"/>
                </a:solidFill>
                <a:effectLst/>
                <a:latin typeface="Arial Narrow" panose="020B0606020202030204" pitchFamily="34" charset="0"/>
                <a:ea typeface="Arial Narrow" panose="020B0606020202030204" pitchFamily="34" charset="0"/>
                <a:cs typeface="Arial Narrow" panose="020B0606020202030204" pitchFamily="34" charset="0"/>
              </a:rPr>
              <a:t>LAST_FLIGHT_DATE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sz="1800" i="0" u="none" strike="noStrike" dirty="0">
                <a:solidFill>
                  <a:schemeClr val="bg1"/>
                </a:solidFill>
                <a:effectLst/>
                <a:latin typeface="Arial Narrow" panose="020B0606020202030204" pitchFamily="34" charset="0"/>
                <a:ea typeface="Arial Narrow" panose="020B0606020202030204" pitchFamily="34" charset="0"/>
                <a:cs typeface="Arial Narrow" panose="020B0606020202030204" pitchFamily="34" charset="0"/>
              </a:rPr>
              <a:t>: </a:t>
            </a:r>
            <a:r>
              <a:rPr lang="en-US" sz="1800" i="0" u="none" strike="noStrike" dirty="0" err="1">
                <a:solidFill>
                  <a:schemeClr val="bg1"/>
                </a:solidFill>
                <a:effectLst/>
                <a:latin typeface="Arial Narrow" panose="020B0606020202030204" pitchFamily="34" charset="0"/>
                <a:ea typeface="Arial Narrow" panose="020B0606020202030204" pitchFamily="34" charset="0"/>
                <a:cs typeface="Arial Narrow" panose="020B0606020202030204" pitchFamily="34" charset="0"/>
              </a:rPr>
              <a:t>Tanggal</a:t>
            </a:r>
            <a:r>
              <a:rPr lang="en-US" sz="1800" i="0" u="none" strike="noStrike" dirty="0">
                <a:solidFill>
                  <a:schemeClr val="bg1"/>
                </a:solidFill>
                <a:effectLst/>
                <a:latin typeface="Arial Narrow" panose="020B0606020202030204" pitchFamily="34" charset="0"/>
                <a:ea typeface="Arial Narrow" panose="020B0606020202030204" pitchFamily="34" charset="0"/>
                <a:cs typeface="Arial Narrow" panose="020B0606020202030204" pitchFamily="34" charset="0"/>
              </a:rPr>
              <a:t> </a:t>
            </a:r>
            <a:r>
              <a:rPr lang="en-US" sz="1800" i="0" u="none" strike="noStrike" dirty="0" err="1">
                <a:solidFill>
                  <a:schemeClr val="bg1"/>
                </a:solidFill>
                <a:effectLst/>
                <a:latin typeface="Arial Narrow" panose="020B0606020202030204" pitchFamily="34" charset="0"/>
                <a:ea typeface="Arial Narrow" panose="020B0606020202030204" pitchFamily="34" charset="0"/>
                <a:cs typeface="Arial Narrow" panose="020B0606020202030204" pitchFamily="34" charset="0"/>
              </a:rPr>
              <a:t>penerbangan</a:t>
            </a:r>
            <a:r>
              <a:rPr lang="en-US" sz="1800" i="0" u="none" strike="noStrike" dirty="0">
                <a:solidFill>
                  <a:schemeClr val="bg1"/>
                </a:solidFill>
                <a:effectLst/>
                <a:latin typeface="Arial Narrow" panose="020B0606020202030204" pitchFamily="34" charset="0"/>
                <a:ea typeface="Arial Narrow" panose="020B0606020202030204" pitchFamily="34" charset="0"/>
                <a:cs typeface="Arial Narrow" panose="020B0606020202030204" pitchFamily="34" charset="0"/>
              </a:rPr>
              <a:t> </a:t>
            </a:r>
            <a:r>
              <a:rPr lang="en-US" sz="1800" i="0" u="none" strike="noStrike" dirty="0" err="1">
                <a:solidFill>
                  <a:schemeClr val="bg1"/>
                </a:solidFill>
                <a:effectLst/>
                <a:latin typeface="Arial Narrow" panose="020B0606020202030204" pitchFamily="34" charset="0"/>
                <a:ea typeface="Arial Narrow" panose="020B0606020202030204" pitchFamily="34" charset="0"/>
                <a:cs typeface="Arial Narrow" panose="020B0606020202030204" pitchFamily="34" charset="0"/>
              </a:rPr>
              <a:t>terakhir</a:t>
            </a:r>
            <a:endParaRPr lang="en-US" sz="1800" i="0" u="none" strike="noStrike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indent="0" algn="l" rtl="0" fontAlgn="t">
              <a:spcBef>
                <a:spcPts val="0"/>
              </a:spcBef>
              <a:spcAft>
                <a:spcPts val="0"/>
              </a:spcAft>
            </a:pPr>
            <a:r>
              <a:rPr lang="en-US" sz="1800" i="0" u="none" strike="noStrike" dirty="0">
                <a:solidFill>
                  <a:schemeClr val="bg1"/>
                </a:solidFill>
                <a:effectLst/>
                <a:latin typeface="Arial Narrow" panose="020B0606020202030204" pitchFamily="34" charset="0"/>
                <a:ea typeface="Arial Narrow" panose="020B0606020202030204" pitchFamily="34" charset="0"/>
                <a:cs typeface="Arial Narrow" panose="020B0606020202030204" pitchFamily="34" charset="0"/>
              </a:rPr>
              <a:t>LAST_TO_END  : Jarak </a:t>
            </a:r>
            <a:r>
              <a:rPr lang="en-US" sz="1800" i="0" u="none" strike="noStrike" dirty="0" err="1">
                <a:solidFill>
                  <a:schemeClr val="bg1"/>
                </a:solidFill>
                <a:effectLst/>
                <a:latin typeface="Arial Narrow" panose="020B0606020202030204" pitchFamily="34" charset="0"/>
                <a:ea typeface="Arial Narrow" panose="020B0606020202030204" pitchFamily="34" charset="0"/>
                <a:cs typeface="Arial Narrow" panose="020B0606020202030204" pitchFamily="34" charset="0"/>
              </a:rPr>
              <a:t>waktu</a:t>
            </a:r>
            <a:r>
              <a:rPr lang="en-US" sz="1800" i="0" u="none" strike="noStrike" dirty="0">
                <a:solidFill>
                  <a:schemeClr val="bg1"/>
                </a:solidFill>
                <a:effectLst/>
                <a:latin typeface="Arial Narrow" panose="020B0606020202030204" pitchFamily="34" charset="0"/>
                <a:ea typeface="Arial Narrow" panose="020B0606020202030204" pitchFamily="34" charset="0"/>
                <a:cs typeface="Arial Narrow" panose="020B0606020202030204" pitchFamily="34" charset="0"/>
              </a:rPr>
              <a:t> </a:t>
            </a:r>
            <a:r>
              <a:rPr lang="en-US" sz="1800" i="0" u="none" strike="noStrike" dirty="0" err="1">
                <a:solidFill>
                  <a:schemeClr val="bg1"/>
                </a:solidFill>
                <a:effectLst/>
                <a:latin typeface="Arial Narrow" panose="020B0606020202030204" pitchFamily="34" charset="0"/>
                <a:ea typeface="Arial Narrow" panose="020B0606020202030204" pitchFamily="34" charset="0"/>
                <a:cs typeface="Arial Narrow" panose="020B0606020202030204" pitchFamily="34" charset="0"/>
              </a:rPr>
              <a:t>penerbangan</a:t>
            </a:r>
            <a:r>
              <a:rPr lang="en-US" sz="1800" i="0" u="none" strike="noStrike" dirty="0">
                <a:solidFill>
                  <a:schemeClr val="bg1"/>
                </a:solidFill>
                <a:effectLst/>
                <a:latin typeface="Arial Narrow" panose="020B0606020202030204" pitchFamily="34" charset="0"/>
                <a:ea typeface="Arial Narrow" panose="020B0606020202030204" pitchFamily="34" charset="0"/>
                <a:cs typeface="Arial Narrow" panose="020B0606020202030204" pitchFamily="34" charset="0"/>
              </a:rPr>
              <a:t> </a:t>
            </a:r>
            <a:r>
              <a:rPr lang="en-US" sz="1800" i="0" u="none" strike="noStrike" dirty="0" err="1">
                <a:solidFill>
                  <a:schemeClr val="bg1"/>
                </a:solidFill>
                <a:effectLst/>
                <a:latin typeface="Arial Narrow" panose="020B0606020202030204" pitchFamily="34" charset="0"/>
                <a:ea typeface="Arial Narrow" panose="020B0606020202030204" pitchFamily="34" charset="0"/>
                <a:cs typeface="Arial Narrow" panose="020B0606020202030204" pitchFamily="34" charset="0"/>
              </a:rPr>
              <a:t>terakhir</a:t>
            </a:r>
            <a:r>
              <a:rPr lang="en-US" sz="1800" i="0" u="none" strike="noStrike" dirty="0">
                <a:solidFill>
                  <a:schemeClr val="bg1"/>
                </a:solidFill>
                <a:effectLst/>
                <a:latin typeface="Arial Narrow" panose="020B0606020202030204" pitchFamily="34" charset="0"/>
                <a:ea typeface="Arial Narrow" panose="020B0606020202030204" pitchFamily="34" charset="0"/>
                <a:cs typeface="Arial Narrow" panose="020B0606020202030204" pitchFamily="34" charset="0"/>
              </a:rPr>
              <a:t> </a:t>
            </a:r>
            <a:r>
              <a:rPr lang="en-US" sz="1800" i="0" u="none" strike="noStrike" dirty="0" err="1">
                <a:solidFill>
                  <a:schemeClr val="bg1"/>
                </a:solidFill>
                <a:effectLst/>
                <a:latin typeface="Arial Narrow" panose="020B0606020202030204" pitchFamily="34" charset="0"/>
                <a:ea typeface="Arial Narrow" panose="020B0606020202030204" pitchFamily="34" charset="0"/>
                <a:cs typeface="Arial Narrow" panose="020B0606020202030204" pitchFamily="34" charset="0"/>
              </a:rPr>
              <a:t>ke</a:t>
            </a:r>
            <a:r>
              <a:rPr lang="en-US" sz="1800" i="0" u="none" strike="noStrike" dirty="0">
                <a:solidFill>
                  <a:schemeClr val="bg1"/>
                </a:solidFill>
                <a:effectLst/>
                <a:latin typeface="Arial Narrow" panose="020B0606020202030204" pitchFamily="34" charset="0"/>
                <a:ea typeface="Arial Narrow" panose="020B0606020202030204" pitchFamily="34" charset="0"/>
                <a:cs typeface="Arial Narrow" panose="020B0606020202030204" pitchFamily="34" charset="0"/>
              </a:rPr>
              <a:t> </a:t>
            </a:r>
            <a:r>
              <a:rPr lang="en-US" sz="1800" i="0" u="none" strike="noStrike" dirty="0" err="1">
                <a:solidFill>
                  <a:schemeClr val="bg1"/>
                </a:solidFill>
                <a:effectLst/>
                <a:latin typeface="Arial Narrow" panose="020B0606020202030204" pitchFamily="34" charset="0"/>
                <a:ea typeface="Arial Narrow" panose="020B0606020202030204" pitchFamily="34" charset="0"/>
                <a:cs typeface="Arial Narrow" panose="020B0606020202030204" pitchFamily="34" charset="0"/>
              </a:rPr>
              <a:t>pesanan</a:t>
            </a:r>
            <a:r>
              <a:rPr lang="en-US" sz="1800" i="0" u="none" strike="noStrike" dirty="0">
                <a:solidFill>
                  <a:schemeClr val="bg1"/>
                </a:solidFill>
                <a:effectLst/>
                <a:latin typeface="Arial Narrow" panose="020B0606020202030204" pitchFamily="34" charset="0"/>
                <a:ea typeface="Arial Narrow" panose="020B0606020202030204" pitchFamily="34" charset="0"/>
                <a:cs typeface="Arial Narrow" panose="020B0606020202030204" pitchFamily="34" charset="0"/>
              </a:rPr>
              <a:t> </a:t>
            </a:r>
            <a:r>
              <a:rPr lang="en-US" sz="1800" i="0" u="none" strike="noStrike" dirty="0" err="1">
                <a:solidFill>
                  <a:schemeClr val="bg1"/>
                </a:solidFill>
                <a:effectLst/>
                <a:latin typeface="Arial Narrow" panose="020B0606020202030204" pitchFamily="34" charset="0"/>
                <a:ea typeface="Arial Narrow" panose="020B0606020202030204" pitchFamily="34" charset="0"/>
                <a:cs typeface="Arial Narrow" panose="020B0606020202030204" pitchFamily="34" charset="0"/>
              </a:rPr>
              <a:t>penerbangan</a:t>
            </a:r>
            <a:r>
              <a:rPr lang="en-US" sz="1800" i="0" u="none" strike="noStrike" dirty="0">
                <a:solidFill>
                  <a:schemeClr val="bg1"/>
                </a:solidFill>
                <a:effectLst/>
                <a:latin typeface="Arial Narrow" panose="020B0606020202030204" pitchFamily="34" charset="0"/>
                <a:ea typeface="Arial Narrow" panose="020B0606020202030204" pitchFamily="34" charset="0"/>
                <a:cs typeface="Arial Narrow" panose="020B0606020202030204" pitchFamily="34" charset="0"/>
              </a:rPr>
              <a:t> paling </a:t>
            </a:r>
            <a:r>
              <a:rPr lang="en-US" sz="1800" i="0" u="none" strike="noStrike" dirty="0" err="1">
                <a:solidFill>
                  <a:schemeClr val="bg1"/>
                </a:solidFill>
                <a:effectLst/>
                <a:latin typeface="Arial Narrow" panose="020B0606020202030204" pitchFamily="34" charset="0"/>
                <a:ea typeface="Arial Narrow" panose="020B0606020202030204" pitchFamily="34" charset="0"/>
                <a:cs typeface="Arial Narrow" panose="020B0606020202030204" pitchFamily="34" charset="0"/>
              </a:rPr>
              <a:t>akhir</a:t>
            </a:r>
            <a:endParaRPr lang="en-US" sz="1800" i="0" u="none" strike="noStrike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indent="0" algn="l" rtl="0" fontAlgn="t">
              <a:spcBef>
                <a:spcPts val="0"/>
              </a:spcBef>
              <a:spcAft>
                <a:spcPts val="0"/>
              </a:spcAft>
            </a:pPr>
            <a:r>
              <a:rPr lang="en-US" sz="1800" i="0" u="none" strike="noStrike" dirty="0">
                <a:solidFill>
                  <a:schemeClr val="bg1"/>
                </a:solidFill>
                <a:effectLst/>
                <a:latin typeface="Arial Narrow" panose="020B0606020202030204" pitchFamily="34" charset="0"/>
                <a:ea typeface="Arial Narrow" panose="020B0606020202030204" pitchFamily="34" charset="0"/>
                <a:cs typeface="Arial Narrow" panose="020B0606020202030204" pitchFamily="34" charset="0"/>
              </a:rPr>
              <a:t>AVG_INTERVAL : Rata-rata </a:t>
            </a:r>
            <a:r>
              <a:rPr lang="en-US" sz="1800" i="0" u="none" strike="noStrike" dirty="0" err="1">
                <a:solidFill>
                  <a:schemeClr val="bg1"/>
                </a:solidFill>
                <a:effectLst/>
                <a:latin typeface="Arial Narrow" panose="020B0606020202030204" pitchFamily="34" charset="0"/>
                <a:ea typeface="Arial Narrow" panose="020B0606020202030204" pitchFamily="34" charset="0"/>
                <a:cs typeface="Arial Narrow" panose="020B0606020202030204" pitchFamily="34" charset="0"/>
              </a:rPr>
              <a:t>jarak</a:t>
            </a:r>
            <a:r>
              <a:rPr lang="en-US" sz="1800" i="0" u="none" strike="noStrike" dirty="0">
                <a:solidFill>
                  <a:schemeClr val="bg1"/>
                </a:solidFill>
                <a:effectLst/>
                <a:latin typeface="Arial Narrow" panose="020B0606020202030204" pitchFamily="34" charset="0"/>
                <a:ea typeface="Arial Narrow" panose="020B0606020202030204" pitchFamily="34" charset="0"/>
                <a:cs typeface="Arial Narrow" panose="020B0606020202030204" pitchFamily="34" charset="0"/>
              </a:rPr>
              <a:t> </a:t>
            </a:r>
            <a:r>
              <a:rPr lang="en-US" sz="1800" i="0" u="none" strike="noStrike" dirty="0" err="1">
                <a:solidFill>
                  <a:schemeClr val="bg1"/>
                </a:solidFill>
                <a:effectLst/>
                <a:latin typeface="Arial Narrow" panose="020B0606020202030204" pitchFamily="34" charset="0"/>
                <a:ea typeface="Arial Narrow" panose="020B0606020202030204" pitchFamily="34" charset="0"/>
                <a:cs typeface="Arial Narrow" panose="020B0606020202030204" pitchFamily="34" charset="0"/>
              </a:rPr>
              <a:t>waktu</a:t>
            </a:r>
            <a:endParaRPr lang="en-US" sz="1800" i="0" u="none" strike="noStrike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indent="0" algn="l" rtl="0" fontAlgn="t">
              <a:spcBef>
                <a:spcPts val="0"/>
              </a:spcBef>
              <a:spcAft>
                <a:spcPts val="0"/>
              </a:spcAft>
            </a:pPr>
            <a:r>
              <a:rPr lang="en-US" sz="1800" i="0" u="none" strike="noStrike" dirty="0">
                <a:solidFill>
                  <a:schemeClr val="bg1"/>
                </a:solidFill>
                <a:effectLst/>
                <a:latin typeface="Arial Narrow" panose="020B0606020202030204" pitchFamily="34" charset="0"/>
                <a:ea typeface="Arial Narrow" panose="020B0606020202030204" pitchFamily="34" charset="0"/>
                <a:cs typeface="Arial Narrow" panose="020B0606020202030204" pitchFamily="34" charset="0"/>
              </a:rPr>
              <a:t>MAX_INTERVAL : </a:t>
            </a:r>
            <a:r>
              <a:rPr lang="en-US" sz="1800" i="0" u="none" strike="noStrike" dirty="0" err="1">
                <a:solidFill>
                  <a:schemeClr val="bg1"/>
                </a:solidFill>
                <a:effectLst/>
                <a:latin typeface="Arial Narrow" panose="020B0606020202030204" pitchFamily="34" charset="0"/>
                <a:ea typeface="Arial Narrow" panose="020B0606020202030204" pitchFamily="34" charset="0"/>
                <a:cs typeface="Arial Narrow" panose="020B0606020202030204" pitchFamily="34" charset="0"/>
              </a:rPr>
              <a:t>Maksimal</a:t>
            </a:r>
            <a:r>
              <a:rPr lang="en-US" sz="1800" i="0" u="none" strike="noStrike" dirty="0">
                <a:solidFill>
                  <a:schemeClr val="bg1"/>
                </a:solidFill>
                <a:effectLst/>
                <a:latin typeface="Arial Narrow" panose="020B0606020202030204" pitchFamily="34" charset="0"/>
                <a:ea typeface="Arial Narrow" panose="020B0606020202030204" pitchFamily="34" charset="0"/>
                <a:cs typeface="Arial Narrow" panose="020B0606020202030204" pitchFamily="34" charset="0"/>
              </a:rPr>
              <a:t> </a:t>
            </a:r>
            <a:r>
              <a:rPr lang="en-US" sz="1800" i="0" u="none" strike="noStrike" dirty="0" err="1">
                <a:solidFill>
                  <a:schemeClr val="bg1"/>
                </a:solidFill>
                <a:effectLst/>
                <a:latin typeface="Arial Narrow" panose="020B0606020202030204" pitchFamily="34" charset="0"/>
                <a:ea typeface="Arial Narrow" panose="020B0606020202030204" pitchFamily="34" charset="0"/>
                <a:cs typeface="Arial Narrow" panose="020B0606020202030204" pitchFamily="34" charset="0"/>
              </a:rPr>
              <a:t>jarak</a:t>
            </a:r>
            <a:r>
              <a:rPr lang="en-US" sz="1800" i="0" u="none" strike="noStrike" dirty="0">
                <a:solidFill>
                  <a:schemeClr val="bg1"/>
                </a:solidFill>
                <a:effectLst/>
                <a:latin typeface="Arial Narrow" panose="020B0606020202030204" pitchFamily="34" charset="0"/>
                <a:ea typeface="Arial Narrow" panose="020B0606020202030204" pitchFamily="34" charset="0"/>
                <a:cs typeface="Arial Narrow" panose="020B0606020202030204" pitchFamily="34" charset="0"/>
              </a:rPr>
              <a:t> </a:t>
            </a:r>
            <a:r>
              <a:rPr lang="en-US" sz="1800" i="0" u="none" strike="noStrike" dirty="0" err="1">
                <a:solidFill>
                  <a:schemeClr val="bg1"/>
                </a:solidFill>
                <a:effectLst/>
                <a:latin typeface="Arial Narrow" panose="020B0606020202030204" pitchFamily="34" charset="0"/>
                <a:ea typeface="Arial Narrow" panose="020B0606020202030204" pitchFamily="34" charset="0"/>
                <a:cs typeface="Arial Narrow" panose="020B0606020202030204" pitchFamily="34" charset="0"/>
              </a:rPr>
              <a:t>waktu</a:t>
            </a:r>
            <a:endParaRPr lang="en-US" sz="1800" i="0" u="none" strike="noStrike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indent="0" algn="l" rtl="0" fontAlgn="t">
              <a:spcBef>
                <a:spcPts val="0"/>
              </a:spcBef>
              <a:spcAft>
                <a:spcPts val="0"/>
              </a:spcAft>
            </a:pPr>
            <a:r>
              <a:rPr lang="en-US" sz="1800" i="0" u="none" strike="noStrike" dirty="0">
                <a:solidFill>
                  <a:schemeClr val="bg1"/>
                </a:solidFill>
                <a:effectLst/>
                <a:latin typeface="Arial Narrow" panose="020B0606020202030204" pitchFamily="34" charset="0"/>
                <a:ea typeface="Arial Narrow" panose="020B0606020202030204" pitchFamily="34" charset="0"/>
                <a:cs typeface="Arial Narrow" panose="020B0606020202030204" pitchFamily="34" charset="0"/>
              </a:rPr>
              <a:t>EXCHANGE_COUNT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sz="1800" i="0" u="none" strike="noStrike" dirty="0">
                <a:solidFill>
                  <a:schemeClr val="bg1"/>
                </a:solidFill>
                <a:effectLst/>
                <a:latin typeface="Arial Narrow" panose="020B0606020202030204" pitchFamily="34" charset="0"/>
                <a:ea typeface="Arial Narrow" panose="020B0606020202030204" pitchFamily="34" charset="0"/>
                <a:cs typeface="Arial Narrow" panose="020B0606020202030204" pitchFamily="34" charset="0"/>
              </a:rPr>
              <a:t>: </a:t>
            </a:r>
            <a:r>
              <a:rPr lang="en-US" sz="1800" i="0" u="none" strike="noStrike" dirty="0" err="1">
                <a:solidFill>
                  <a:schemeClr val="bg1"/>
                </a:solidFill>
                <a:effectLst/>
                <a:latin typeface="Arial Narrow" panose="020B0606020202030204" pitchFamily="34" charset="0"/>
                <a:ea typeface="Arial Narrow" panose="020B0606020202030204" pitchFamily="34" charset="0"/>
                <a:cs typeface="Arial Narrow" panose="020B0606020202030204" pitchFamily="34" charset="0"/>
              </a:rPr>
              <a:t>Jumlah</a:t>
            </a:r>
            <a:r>
              <a:rPr lang="en-US" sz="1800" i="0" u="none" strike="noStrike" dirty="0">
                <a:solidFill>
                  <a:schemeClr val="bg1"/>
                </a:solidFill>
                <a:effectLst/>
                <a:latin typeface="Arial Narrow" panose="020B0606020202030204" pitchFamily="34" charset="0"/>
                <a:ea typeface="Arial Narrow" panose="020B0606020202030204" pitchFamily="34" charset="0"/>
                <a:cs typeface="Arial Narrow" panose="020B0606020202030204" pitchFamily="34" charset="0"/>
              </a:rPr>
              <a:t> </a:t>
            </a:r>
            <a:r>
              <a:rPr lang="en-US" sz="1800" i="0" u="none" strike="noStrike" dirty="0" err="1">
                <a:solidFill>
                  <a:schemeClr val="bg1"/>
                </a:solidFill>
                <a:effectLst/>
                <a:latin typeface="Arial Narrow" panose="020B0606020202030204" pitchFamily="34" charset="0"/>
                <a:ea typeface="Arial Narrow" panose="020B0606020202030204" pitchFamily="34" charset="0"/>
                <a:cs typeface="Arial Narrow" panose="020B0606020202030204" pitchFamily="34" charset="0"/>
              </a:rPr>
              <a:t>penukaran</a:t>
            </a:r>
            <a:endParaRPr lang="en-US" sz="1800" i="0" u="none" strike="noStrike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indent="0" algn="l" rtl="0" fontAlgn="t">
              <a:spcBef>
                <a:spcPts val="0"/>
              </a:spcBef>
              <a:spcAft>
                <a:spcPts val="0"/>
              </a:spcAft>
            </a:pPr>
            <a:r>
              <a:rPr lang="en-US" sz="1800" i="0" u="none" strike="noStrike" dirty="0" err="1">
                <a:solidFill>
                  <a:schemeClr val="bg1"/>
                </a:solidFill>
                <a:effectLst/>
                <a:latin typeface="Arial Narrow" panose="020B0606020202030204" pitchFamily="34" charset="0"/>
                <a:ea typeface="Arial Narrow" panose="020B0606020202030204" pitchFamily="34" charset="0"/>
                <a:cs typeface="Arial Narrow" panose="020B0606020202030204" pitchFamily="34" charset="0"/>
              </a:rPr>
              <a:t>avg_discount</a:t>
            </a:r>
            <a:r>
              <a:rPr lang="en-US" dirty="0">
                <a:solidFill>
                  <a:schemeClr val="bg1"/>
                </a:solidFill>
                <a:latin typeface="Arial Narrow" panose="020B0606020202030204" pitchFamily="34" charset="0"/>
                <a:ea typeface="Arial Narrow" panose="020B0606020202030204" pitchFamily="34" charset="0"/>
                <a:cs typeface="Arial Narrow" panose="020B0606020202030204" pitchFamily="34" charset="0"/>
              </a:rPr>
              <a:t> </a:t>
            </a:r>
            <a:r>
              <a:rPr lang="en-US" sz="1800" i="0" u="none" strike="noStrike" dirty="0">
                <a:solidFill>
                  <a:schemeClr val="bg1"/>
                </a:solidFill>
                <a:effectLst/>
                <a:latin typeface="Arial Narrow" panose="020B0606020202030204" pitchFamily="34" charset="0"/>
                <a:ea typeface="Arial Narrow" panose="020B0606020202030204" pitchFamily="34" charset="0"/>
                <a:cs typeface="Arial Narrow" panose="020B0606020202030204" pitchFamily="34" charset="0"/>
              </a:rPr>
              <a:t>: Rata </a:t>
            </a:r>
            <a:r>
              <a:rPr lang="en-US" sz="1800" i="0" u="none" strike="noStrike" dirty="0" err="1">
                <a:solidFill>
                  <a:schemeClr val="bg1"/>
                </a:solidFill>
                <a:effectLst/>
                <a:latin typeface="Arial Narrow" panose="020B0606020202030204" pitchFamily="34" charset="0"/>
                <a:ea typeface="Arial Narrow" panose="020B0606020202030204" pitchFamily="34" charset="0"/>
                <a:cs typeface="Arial Narrow" panose="020B0606020202030204" pitchFamily="34" charset="0"/>
              </a:rPr>
              <a:t>rata</a:t>
            </a:r>
            <a:r>
              <a:rPr lang="en-US" sz="1800" i="0" u="none" strike="noStrike" dirty="0">
                <a:solidFill>
                  <a:schemeClr val="bg1"/>
                </a:solidFill>
                <a:effectLst/>
                <a:latin typeface="Arial Narrow" panose="020B0606020202030204" pitchFamily="34" charset="0"/>
                <a:ea typeface="Arial Narrow" panose="020B0606020202030204" pitchFamily="34" charset="0"/>
                <a:cs typeface="Arial Narrow" panose="020B0606020202030204" pitchFamily="34" charset="0"/>
              </a:rPr>
              <a:t> discount yang </a:t>
            </a:r>
            <a:r>
              <a:rPr lang="en-US" sz="1800" i="0" u="none" strike="noStrike" dirty="0" err="1">
                <a:solidFill>
                  <a:schemeClr val="bg1"/>
                </a:solidFill>
                <a:effectLst/>
                <a:latin typeface="Arial Narrow" panose="020B0606020202030204" pitchFamily="34" charset="0"/>
                <a:ea typeface="Arial Narrow" panose="020B0606020202030204" pitchFamily="34" charset="0"/>
                <a:cs typeface="Arial Narrow" panose="020B0606020202030204" pitchFamily="34" charset="0"/>
              </a:rPr>
              <a:t>didapat</a:t>
            </a:r>
            <a:r>
              <a:rPr lang="en-US" sz="1800" i="0" u="none" strike="noStrike" dirty="0">
                <a:solidFill>
                  <a:schemeClr val="bg1"/>
                </a:solidFill>
                <a:effectLst/>
                <a:latin typeface="Arial Narrow" panose="020B0606020202030204" pitchFamily="34" charset="0"/>
                <a:ea typeface="Arial Narrow" panose="020B0606020202030204" pitchFamily="34" charset="0"/>
                <a:cs typeface="Arial Narrow" panose="020B0606020202030204" pitchFamily="34" charset="0"/>
              </a:rPr>
              <a:t> customer</a:t>
            </a:r>
            <a:endParaRPr lang="en-US" sz="1800" i="0" u="none" strike="noStrike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indent="0" algn="l" rtl="0" fontAlgn="t">
              <a:spcBef>
                <a:spcPts val="0"/>
              </a:spcBef>
              <a:spcAft>
                <a:spcPts val="0"/>
              </a:spcAft>
            </a:pPr>
            <a:r>
              <a:rPr lang="en-US" sz="1800" i="0" u="none" strike="noStrike" dirty="0" err="1">
                <a:solidFill>
                  <a:schemeClr val="bg1"/>
                </a:solidFill>
                <a:effectLst/>
                <a:latin typeface="Arial Narrow" panose="020B0606020202030204" pitchFamily="34" charset="0"/>
                <a:ea typeface="Arial Narrow" panose="020B0606020202030204" pitchFamily="34" charset="0"/>
                <a:cs typeface="Arial Narrow" panose="020B0606020202030204" pitchFamily="34" charset="0"/>
              </a:rPr>
              <a:t>Points_Sum</a:t>
            </a:r>
            <a:r>
              <a:rPr lang="en-US" sz="1800" i="0" u="none" strike="noStrike" dirty="0">
                <a:solidFill>
                  <a:schemeClr val="bg1"/>
                </a:solidFill>
                <a:effectLst/>
                <a:latin typeface="Arial Narrow" panose="020B0606020202030204" pitchFamily="34" charset="0"/>
                <a:ea typeface="Arial Narrow" panose="020B0606020202030204" pitchFamily="34" charset="0"/>
                <a:cs typeface="Arial Narrow" panose="020B0606020202030204" pitchFamily="34" charset="0"/>
              </a:rPr>
              <a:t> : </a:t>
            </a:r>
            <a:r>
              <a:rPr lang="en-US" sz="1800" i="0" u="none" strike="noStrike" dirty="0" err="1">
                <a:solidFill>
                  <a:schemeClr val="bg1"/>
                </a:solidFill>
                <a:effectLst/>
                <a:latin typeface="Arial Narrow" panose="020B0606020202030204" pitchFamily="34" charset="0"/>
                <a:ea typeface="Arial Narrow" panose="020B0606020202030204" pitchFamily="34" charset="0"/>
                <a:cs typeface="Arial Narrow" panose="020B0606020202030204" pitchFamily="34" charset="0"/>
              </a:rPr>
              <a:t>Jumlah</a:t>
            </a:r>
            <a:r>
              <a:rPr lang="en-US" sz="1800" i="0" u="none" strike="noStrike" dirty="0">
                <a:solidFill>
                  <a:schemeClr val="bg1"/>
                </a:solidFill>
                <a:effectLst/>
                <a:latin typeface="Arial Narrow" panose="020B0606020202030204" pitchFamily="34" charset="0"/>
                <a:ea typeface="Arial Narrow" panose="020B0606020202030204" pitchFamily="34" charset="0"/>
                <a:cs typeface="Arial Narrow" panose="020B0606020202030204" pitchFamily="34" charset="0"/>
              </a:rPr>
              <a:t> </a:t>
            </a:r>
            <a:r>
              <a:rPr lang="en-US" sz="1800" i="0" u="none" strike="noStrike" dirty="0" err="1">
                <a:solidFill>
                  <a:schemeClr val="bg1"/>
                </a:solidFill>
                <a:effectLst/>
                <a:latin typeface="Arial Narrow" panose="020B0606020202030204" pitchFamily="34" charset="0"/>
                <a:ea typeface="Arial Narrow" panose="020B0606020202030204" pitchFamily="34" charset="0"/>
                <a:cs typeface="Arial Narrow" panose="020B0606020202030204" pitchFamily="34" charset="0"/>
              </a:rPr>
              <a:t>poin</a:t>
            </a:r>
            <a:r>
              <a:rPr lang="en-US" sz="1800" i="0" u="none" strike="noStrike" dirty="0">
                <a:solidFill>
                  <a:schemeClr val="bg1"/>
                </a:solidFill>
                <a:effectLst/>
                <a:latin typeface="Arial Narrow" panose="020B0606020202030204" pitchFamily="34" charset="0"/>
                <a:ea typeface="Arial Narrow" panose="020B0606020202030204" pitchFamily="34" charset="0"/>
                <a:cs typeface="Arial Narrow" panose="020B0606020202030204" pitchFamily="34" charset="0"/>
              </a:rPr>
              <a:t> yang </a:t>
            </a:r>
            <a:r>
              <a:rPr lang="en-US" sz="1800" i="0" u="none" strike="noStrike" dirty="0" err="1">
                <a:solidFill>
                  <a:schemeClr val="bg1"/>
                </a:solidFill>
                <a:effectLst/>
                <a:latin typeface="Arial Narrow" panose="020B0606020202030204" pitchFamily="34" charset="0"/>
                <a:ea typeface="Arial Narrow" panose="020B0606020202030204" pitchFamily="34" charset="0"/>
                <a:cs typeface="Arial Narrow" panose="020B0606020202030204" pitchFamily="34" charset="0"/>
              </a:rPr>
              <a:t>didapat</a:t>
            </a:r>
            <a:r>
              <a:rPr lang="en-US" sz="1800" i="0" u="none" strike="noStrike" dirty="0">
                <a:solidFill>
                  <a:schemeClr val="bg1"/>
                </a:solidFill>
                <a:effectLst/>
                <a:latin typeface="Arial Narrow" panose="020B0606020202030204" pitchFamily="34" charset="0"/>
                <a:ea typeface="Arial Narrow" panose="020B0606020202030204" pitchFamily="34" charset="0"/>
                <a:cs typeface="Arial Narrow" panose="020B0606020202030204" pitchFamily="34" charset="0"/>
              </a:rPr>
              <a:t> customer</a:t>
            </a:r>
            <a:endParaRPr lang="en-US" sz="1800" i="0" u="none" strike="noStrike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indent="0" algn="l" rtl="0" fontAlgn="t">
              <a:spcBef>
                <a:spcPts val="0"/>
              </a:spcBef>
              <a:spcAft>
                <a:spcPts val="0"/>
              </a:spcAft>
            </a:pPr>
            <a:r>
              <a:rPr lang="en-US" sz="1800" i="0" u="none" strike="noStrike" dirty="0" err="1">
                <a:solidFill>
                  <a:schemeClr val="bg1"/>
                </a:solidFill>
                <a:effectLst/>
                <a:latin typeface="Arial Narrow" panose="020B0606020202030204" pitchFamily="34" charset="0"/>
                <a:ea typeface="Arial Narrow" panose="020B0606020202030204" pitchFamily="34" charset="0"/>
                <a:cs typeface="Arial Narrow" panose="020B0606020202030204" pitchFamily="34" charset="0"/>
              </a:rPr>
              <a:t>Point_NotFlight</a:t>
            </a:r>
            <a:r>
              <a:rPr lang="en-US" sz="1800" i="0" u="none" strike="noStrike" dirty="0">
                <a:solidFill>
                  <a:schemeClr val="bg1"/>
                </a:solidFill>
                <a:effectLst/>
                <a:latin typeface="Arial Narrow" panose="020B0606020202030204" pitchFamily="34" charset="0"/>
                <a:ea typeface="Arial Narrow" panose="020B0606020202030204" pitchFamily="34" charset="0"/>
                <a:cs typeface="Arial Narrow" panose="020B0606020202030204" pitchFamily="34" charset="0"/>
              </a:rPr>
              <a:t> : point yang </a:t>
            </a:r>
            <a:r>
              <a:rPr lang="en-US" sz="1800" i="0" u="none" strike="noStrike" dirty="0" err="1">
                <a:solidFill>
                  <a:schemeClr val="bg1"/>
                </a:solidFill>
                <a:effectLst/>
                <a:latin typeface="Arial Narrow" panose="020B0606020202030204" pitchFamily="34" charset="0"/>
                <a:ea typeface="Arial Narrow" panose="020B0606020202030204" pitchFamily="34" charset="0"/>
                <a:cs typeface="Arial Narrow" panose="020B0606020202030204" pitchFamily="34" charset="0"/>
              </a:rPr>
              <a:t>tidak</a:t>
            </a:r>
            <a:r>
              <a:rPr lang="en-US" sz="1800" i="0" u="none" strike="noStrike" dirty="0">
                <a:solidFill>
                  <a:schemeClr val="bg1"/>
                </a:solidFill>
                <a:effectLst/>
                <a:latin typeface="Arial Narrow" panose="020B0606020202030204" pitchFamily="34" charset="0"/>
                <a:ea typeface="Arial Narrow" panose="020B0606020202030204" pitchFamily="34" charset="0"/>
                <a:cs typeface="Arial Narrow" panose="020B0606020202030204" pitchFamily="34" charset="0"/>
              </a:rPr>
              <a:t> </a:t>
            </a:r>
            <a:r>
              <a:rPr lang="en-US" sz="1800" i="0" u="none" strike="noStrike" dirty="0" err="1">
                <a:solidFill>
                  <a:schemeClr val="bg1"/>
                </a:solidFill>
                <a:effectLst/>
                <a:latin typeface="Arial Narrow" panose="020B0606020202030204" pitchFamily="34" charset="0"/>
                <a:ea typeface="Arial Narrow" panose="020B0606020202030204" pitchFamily="34" charset="0"/>
                <a:cs typeface="Arial Narrow" panose="020B0606020202030204" pitchFamily="34" charset="0"/>
              </a:rPr>
              <a:t>digunakan</a:t>
            </a:r>
            <a:r>
              <a:rPr lang="en-US" sz="1800" i="0" u="none" strike="noStrike" dirty="0">
                <a:solidFill>
                  <a:schemeClr val="bg1"/>
                </a:solidFill>
                <a:effectLst/>
                <a:latin typeface="Arial Narrow" panose="020B0606020202030204" pitchFamily="34" charset="0"/>
                <a:ea typeface="Arial Narrow" panose="020B0606020202030204" pitchFamily="34" charset="0"/>
                <a:cs typeface="Arial Narrow" panose="020B0606020202030204" pitchFamily="34" charset="0"/>
              </a:rPr>
              <a:t> oleh members</a:t>
            </a:r>
            <a:endParaRPr lang="en-US" sz="1800" i="0" u="none" strike="noStrike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293361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3210" y="541915"/>
            <a:ext cx="18288000" cy="9745365"/>
            <a:chOff x="0" y="541633"/>
            <a:chExt cx="18288000" cy="974536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322920" y="541633"/>
              <a:ext cx="4433133" cy="372800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0" y="2182308"/>
              <a:ext cx="18288000" cy="8102600"/>
            </a:xfrm>
            <a:custGeom>
              <a:avLst/>
              <a:gdLst/>
              <a:ahLst/>
              <a:cxnLst/>
              <a:rect l="l" t="t" r="r" b="b"/>
              <a:pathLst>
                <a:path w="18288000" h="8102600">
                  <a:moveTo>
                    <a:pt x="10803686" y="127000"/>
                  </a:moveTo>
                  <a:lnTo>
                    <a:pt x="7484314" y="127000"/>
                  </a:lnTo>
                  <a:lnTo>
                    <a:pt x="7601165" y="0"/>
                  </a:lnTo>
                  <a:lnTo>
                    <a:pt x="10686835" y="0"/>
                  </a:lnTo>
                  <a:lnTo>
                    <a:pt x="10803686" y="127000"/>
                  </a:lnTo>
                  <a:close/>
                </a:path>
                <a:path w="18288000" h="8102600">
                  <a:moveTo>
                    <a:pt x="11956171" y="254000"/>
                  </a:moveTo>
                  <a:lnTo>
                    <a:pt x="6331829" y="254000"/>
                  </a:lnTo>
                  <a:lnTo>
                    <a:pt x="6445711" y="127000"/>
                  </a:lnTo>
                  <a:lnTo>
                    <a:pt x="11842289" y="127000"/>
                  </a:lnTo>
                  <a:lnTo>
                    <a:pt x="11956171" y="254000"/>
                  </a:lnTo>
                  <a:close/>
                </a:path>
                <a:path w="18288000" h="8102600">
                  <a:moveTo>
                    <a:pt x="12744250" y="381000"/>
                  </a:moveTo>
                  <a:lnTo>
                    <a:pt x="5543750" y="381000"/>
                  </a:lnTo>
                  <a:lnTo>
                    <a:pt x="5655332" y="254000"/>
                  </a:lnTo>
                  <a:lnTo>
                    <a:pt x="12632668" y="254000"/>
                  </a:lnTo>
                  <a:lnTo>
                    <a:pt x="12744250" y="381000"/>
                  </a:lnTo>
                  <a:close/>
                </a:path>
                <a:path w="18288000" h="8102600">
                  <a:moveTo>
                    <a:pt x="13406396" y="508000"/>
                  </a:moveTo>
                  <a:lnTo>
                    <a:pt x="4881604" y="508000"/>
                  </a:lnTo>
                  <a:lnTo>
                    <a:pt x="4991068" y="381000"/>
                  </a:lnTo>
                  <a:lnTo>
                    <a:pt x="13296931" y="381000"/>
                  </a:lnTo>
                  <a:lnTo>
                    <a:pt x="13406396" y="508000"/>
                  </a:lnTo>
                  <a:close/>
                </a:path>
                <a:path w="18288000" h="8102600">
                  <a:moveTo>
                    <a:pt x="13948156" y="635000"/>
                  </a:moveTo>
                  <a:lnTo>
                    <a:pt x="4339844" y="635000"/>
                  </a:lnTo>
                  <a:lnTo>
                    <a:pt x="4447442" y="508000"/>
                  </a:lnTo>
                  <a:lnTo>
                    <a:pt x="13840558" y="508000"/>
                  </a:lnTo>
                  <a:lnTo>
                    <a:pt x="13948156" y="635000"/>
                  </a:lnTo>
                  <a:close/>
                </a:path>
                <a:path w="18288000" h="8102600">
                  <a:moveTo>
                    <a:pt x="14480300" y="762000"/>
                  </a:moveTo>
                  <a:lnTo>
                    <a:pt x="3807700" y="762000"/>
                  </a:lnTo>
                  <a:lnTo>
                    <a:pt x="3913337" y="635000"/>
                  </a:lnTo>
                  <a:lnTo>
                    <a:pt x="14374662" y="635000"/>
                  </a:lnTo>
                  <a:lnTo>
                    <a:pt x="14480300" y="762000"/>
                  </a:lnTo>
                  <a:close/>
                </a:path>
                <a:path w="18288000" h="8102600">
                  <a:moveTo>
                    <a:pt x="14898777" y="889000"/>
                  </a:moveTo>
                  <a:lnTo>
                    <a:pt x="3389222" y="889000"/>
                  </a:lnTo>
                  <a:lnTo>
                    <a:pt x="3493224" y="762000"/>
                  </a:lnTo>
                  <a:lnTo>
                    <a:pt x="14794776" y="762000"/>
                  </a:lnTo>
                  <a:lnTo>
                    <a:pt x="14898777" y="889000"/>
                  </a:lnTo>
                  <a:close/>
                </a:path>
                <a:path w="18288000" h="8102600">
                  <a:moveTo>
                    <a:pt x="15310563" y="1016000"/>
                  </a:moveTo>
                  <a:lnTo>
                    <a:pt x="2977436" y="1016000"/>
                  </a:lnTo>
                  <a:lnTo>
                    <a:pt x="3079742" y="889000"/>
                  </a:lnTo>
                  <a:lnTo>
                    <a:pt x="15208257" y="889000"/>
                  </a:lnTo>
                  <a:lnTo>
                    <a:pt x="15310563" y="1016000"/>
                  </a:lnTo>
                  <a:close/>
                </a:path>
                <a:path w="18288000" h="8102600">
                  <a:moveTo>
                    <a:pt x="15715418" y="1143000"/>
                  </a:moveTo>
                  <a:lnTo>
                    <a:pt x="2572582" y="1143000"/>
                  </a:lnTo>
                  <a:lnTo>
                    <a:pt x="2673133" y="1016000"/>
                  </a:lnTo>
                  <a:lnTo>
                    <a:pt x="15614867" y="1016000"/>
                  </a:lnTo>
                  <a:lnTo>
                    <a:pt x="15715418" y="1143000"/>
                  </a:lnTo>
                  <a:close/>
                </a:path>
                <a:path w="18288000" h="8102600">
                  <a:moveTo>
                    <a:pt x="16014367" y="1270000"/>
                  </a:moveTo>
                  <a:lnTo>
                    <a:pt x="2273633" y="1270000"/>
                  </a:lnTo>
                  <a:lnTo>
                    <a:pt x="2372828" y="1143000"/>
                  </a:lnTo>
                  <a:lnTo>
                    <a:pt x="15915171" y="1143000"/>
                  </a:lnTo>
                  <a:lnTo>
                    <a:pt x="16014367" y="1270000"/>
                  </a:lnTo>
                  <a:close/>
                </a:path>
                <a:path w="18288000" h="8102600">
                  <a:moveTo>
                    <a:pt x="16309181" y="1397000"/>
                  </a:moveTo>
                  <a:lnTo>
                    <a:pt x="1978819" y="1397000"/>
                  </a:lnTo>
                  <a:lnTo>
                    <a:pt x="2076625" y="1270000"/>
                  </a:lnTo>
                  <a:lnTo>
                    <a:pt x="16211375" y="1270000"/>
                  </a:lnTo>
                  <a:lnTo>
                    <a:pt x="16309181" y="1397000"/>
                  </a:lnTo>
                  <a:close/>
                </a:path>
                <a:path w="18288000" h="8102600">
                  <a:moveTo>
                    <a:pt x="16695662" y="1524000"/>
                  </a:moveTo>
                  <a:lnTo>
                    <a:pt x="1592338" y="1524000"/>
                  </a:lnTo>
                  <a:lnTo>
                    <a:pt x="1688239" y="1397000"/>
                  </a:lnTo>
                  <a:lnTo>
                    <a:pt x="16599761" y="1397000"/>
                  </a:lnTo>
                  <a:lnTo>
                    <a:pt x="16695662" y="1524000"/>
                  </a:lnTo>
                  <a:close/>
                </a:path>
                <a:path w="18288000" h="8102600">
                  <a:moveTo>
                    <a:pt x="16980438" y="1651000"/>
                  </a:moveTo>
                  <a:lnTo>
                    <a:pt x="1307562" y="1651000"/>
                  </a:lnTo>
                  <a:lnTo>
                    <a:pt x="1401996" y="1524000"/>
                  </a:lnTo>
                  <a:lnTo>
                    <a:pt x="16886004" y="1524000"/>
                  </a:lnTo>
                  <a:lnTo>
                    <a:pt x="16980438" y="1651000"/>
                  </a:lnTo>
                  <a:close/>
                </a:path>
                <a:path w="18288000" h="8102600">
                  <a:moveTo>
                    <a:pt x="17260743" y="1778000"/>
                  </a:moveTo>
                  <a:lnTo>
                    <a:pt x="1027257" y="1778000"/>
                  </a:lnTo>
                  <a:lnTo>
                    <a:pt x="1120189" y="1651000"/>
                  </a:lnTo>
                  <a:lnTo>
                    <a:pt x="17167811" y="1651000"/>
                  </a:lnTo>
                  <a:lnTo>
                    <a:pt x="17260743" y="1778000"/>
                  </a:lnTo>
                  <a:close/>
                </a:path>
                <a:path w="18288000" h="8102600">
                  <a:moveTo>
                    <a:pt x="17445080" y="1905000"/>
                  </a:moveTo>
                  <a:lnTo>
                    <a:pt x="842920" y="1905000"/>
                  </a:lnTo>
                  <a:lnTo>
                    <a:pt x="934832" y="1778000"/>
                  </a:lnTo>
                  <a:lnTo>
                    <a:pt x="17353167" y="1778000"/>
                  </a:lnTo>
                  <a:lnTo>
                    <a:pt x="17445080" y="1905000"/>
                  </a:lnTo>
                  <a:close/>
                </a:path>
                <a:path w="18288000" h="8102600">
                  <a:moveTo>
                    <a:pt x="17717710" y="2032000"/>
                  </a:moveTo>
                  <a:lnTo>
                    <a:pt x="570289" y="2032000"/>
                  </a:lnTo>
                  <a:lnTo>
                    <a:pt x="660645" y="1905000"/>
                  </a:lnTo>
                  <a:lnTo>
                    <a:pt x="17627355" y="1905000"/>
                  </a:lnTo>
                  <a:lnTo>
                    <a:pt x="17717710" y="2032000"/>
                  </a:lnTo>
                  <a:close/>
                </a:path>
                <a:path w="18288000" h="8102600">
                  <a:moveTo>
                    <a:pt x="17985601" y="2159000"/>
                  </a:moveTo>
                  <a:lnTo>
                    <a:pt x="302398" y="2159000"/>
                  </a:lnTo>
                  <a:lnTo>
                    <a:pt x="391162" y="2032000"/>
                  </a:lnTo>
                  <a:lnTo>
                    <a:pt x="17896837" y="2032000"/>
                  </a:lnTo>
                  <a:lnTo>
                    <a:pt x="17985601" y="2159000"/>
                  </a:lnTo>
                  <a:close/>
                </a:path>
                <a:path w="18288000" h="8102600">
                  <a:moveTo>
                    <a:pt x="18248652" y="2286000"/>
                  </a:moveTo>
                  <a:lnTo>
                    <a:pt x="39347" y="2286000"/>
                  </a:lnTo>
                  <a:lnTo>
                    <a:pt x="126487" y="2159000"/>
                  </a:lnTo>
                  <a:lnTo>
                    <a:pt x="18161513" y="2159000"/>
                  </a:lnTo>
                  <a:lnTo>
                    <a:pt x="18248652" y="2286000"/>
                  </a:lnTo>
                  <a:close/>
                </a:path>
                <a:path w="18288000" h="8102600">
                  <a:moveTo>
                    <a:pt x="18288000" y="8102600"/>
                  </a:moveTo>
                  <a:lnTo>
                    <a:pt x="0" y="8102600"/>
                  </a:lnTo>
                  <a:lnTo>
                    <a:pt x="0" y="2286000"/>
                  </a:lnTo>
                  <a:lnTo>
                    <a:pt x="18288000" y="2286000"/>
                  </a:lnTo>
                  <a:lnTo>
                    <a:pt x="18288000" y="8102600"/>
                  </a:lnTo>
                  <a:close/>
                </a:path>
              </a:pathLst>
            </a:custGeom>
            <a:solidFill>
              <a:srgbClr val="F6D61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8104691"/>
              <a:ext cx="2373990" cy="2182307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82979" y="3424211"/>
              <a:ext cx="4229099" cy="6860697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625119" y="3619218"/>
              <a:ext cx="4229099" cy="666569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028101" y="4012921"/>
              <a:ext cx="4229099" cy="5743574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2747638" y="3434018"/>
            <a:ext cx="3305175" cy="6082114"/>
          </a:xfrm>
          <a:prstGeom prst="rect">
            <a:avLst/>
          </a:prstGeom>
        </p:spPr>
        <p:txBody>
          <a:bodyPr vert="horz" wrap="square" lIns="0" tIns="32131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530"/>
              </a:spcBef>
            </a:pPr>
            <a:r>
              <a:rPr lang="en-US" sz="3650" b="1" dirty="0">
                <a:solidFill>
                  <a:srgbClr val="F6D616"/>
                </a:solidFill>
                <a:latin typeface="Roboto"/>
                <a:cs typeface="Roboto"/>
              </a:rPr>
              <a:t>Check Missing Value</a:t>
            </a:r>
            <a:endParaRPr sz="3650" dirty="0">
              <a:latin typeface="Roboto"/>
              <a:cs typeface="Roboto"/>
            </a:endParaRPr>
          </a:p>
          <a:p>
            <a:pPr marL="12065" marR="5080" indent="-635">
              <a:lnSpc>
                <a:spcPct val="117300"/>
              </a:lnSpc>
              <a:spcBef>
                <a:spcPts val="1155"/>
              </a:spcBef>
            </a:pPr>
            <a:r>
              <a:rPr lang="en-US" sz="2500" dirty="0" err="1">
                <a:solidFill>
                  <a:schemeClr val="bg1"/>
                </a:solidFill>
              </a:rPr>
              <a:t>Terdapat</a:t>
            </a:r>
            <a:r>
              <a:rPr lang="en-US" sz="2500" dirty="0">
                <a:solidFill>
                  <a:schemeClr val="bg1"/>
                </a:solidFill>
              </a:rPr>
              <a:t> missing values pada </a:t>
            </a:r>
            <a:r>
              <a:rPr lang="en-US" sz="2500" dirty="0" err="1">
                <a:solidFill>
                  <a:schemeClr val="bg1"/>
                </a:solidFill>
              </a:rPr>
              <a:t>kolom</a:t>
            </a:r>
            <a:r>
              <a:rPr lang="en-US" sz="2500" dirty="0">
                <a:solidFill>
                  <a:schemeClr val="bg1"/>
                </a:solidFill>
              </a:rPr>
              <a:t> GENDER, WORK_CITY, WORK_PROVINCE, WORK_COUNTRY, AGE, SUM_YR_1,SUM_YR_2</a:t>
            </a:r>
            <a:r>
              <a:rPr sz="2500" dirty="0">
                <a:solidFill>
                  <a:schemeClr val="bg1"/>
                </a:solidFill>
                <a:latin typeface="Roboto"/>
                <a:cs typeface="Roboto"/>
              </a:rPr>
              <a:t>.</a:t>
            </a:r>
            <a:endParaRPr lang="en-US" sz="2500" dirty="0">
              <a:solidFill>
                <a:schemeClr val="bg1"/>
              </a:solidFill>
              <a:latin typeface="Roboto"/>
              <a:cs typeface="Roboto"/>
            </a:endParaRPr>
          </a:p>
          <a:p>
            <a:pPr marL="12065" marR="5080" indent="-635">
              <a:lnSpc>
                <a:spcPct val="117300"/>
              </a:lnSpc>
              <a:spcBef>
                <a:spcPts val="1155"/>
              </a:spcBef>
            </a:pPr>
            <a:endParaRPr lang="en-US" sz="2500" dirty="0">
              <a:solidFill>
                <a:schemeClr val="bg1"/>
              </a:solidFill>
              <a:latin typeface="Roboto"/>
              <a:cs typeface="Roboto"/>
            </a:endParaRPr>
          </a:p>
          <a:p>
            <a:pPr marL="12065" marR="5080" indent="-635">
              <a:lnSpc>
                <a:spcPct val="117300"/>
              </a:lnSpc>
              <a:spcBef>
                <a:spcPts val="1155"/>
              </a:spcBef>
            </a:pPr>
            <a:r>
              <a:rPr lang="en-US" sz="2500" dirty="0" err="1">
                <a:solidFill>
                  <a:schemeClr val="bg1"/>
                </a:solidFill>
                <a:latin typeface="Roboto"/>
                <a:cs typeface="Roboto"/>
              </a:rPr>
              <a:t>Fungsi</a:t>
            </a:r>
            <a:r>
              <a:rPr lang="en-US" sz="2500" dirty="0">
                <a:solidFill>
                  <a:schemeClr val="bg1"/>
                </a:solidFill>
                <a:latin typeface="Roboto"/>
                <a:cs typeface="Roboto"/>
              </a:rPr>
              <a:t> </a:t>
            </a:r>
          </a:p>
          <a:p>
            <a:pPr marL="12065" marR="5080" indent="-635">
              <a:lnSpc>
                <a:spcPct val="117300"/>
              </a:lnSpc>
              <a:spcBef>
                <a:spcPts val="1155"/>
              </a:spcBef>
            </a:pPr>
            <a:r>
              <a:rPr lang="en-US" sz="2500" dirty="0" err="1">
                <a:solidFill>
                  <a:schemeClr val="bg1"/>
                </a:solidFill>
                <a:latin typeface="Roboto"/>
                <a:cs typeface="Roboto"/>
              </a:rPr>
              <a:t>df.isna</a:t>
            </a:r>
            <a:r>
              <a:rPr lang="en-US" sz="2500" dirty="0">
                <a:solidFill>
                  <a:schemeClr val="bg1"/>
                </a:solidFill>
                <a:latin typeface="Roboto"/>
                <a:cs typeface="Roboto"/>
              </a:rPr>
              <a:t>().sum()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12149345" y="3617689"/>
            <a:ext cx="3187065" cy="5928226"/>
          </a:xfrm>
          <a:prstGeom prst="rect">
            <a:avLst/>
          </a:prstGeom>
        </p:spPr>
        <p:txBody>
          <a:bodyPr vert="horz" wrap="square" lIns="0" tIns="32131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530"/>
              </a:spcBef>
            </a:pPr>
            <a:r>
              <a:rPr lang="en-US" sz="3650" b="1" spc="15" dirty="0">
                <a:solidFill>
                  <a:srgbClr val="F6D616"/>
                </a:solidFill>
                <a:latin typeface="Roboto"/>
                <a:cs typeface="Roboto"/>
              </a:rPr>
              <a:t>Check </a:t>
            </a:r>
            <a:r>
              <a:rPr lang="en-US" sz="3650" b="1" spc="15" dirty="0" err="1">
                <a:solidFill>
                  <a:srgbClr val="F6D616"/>
                </a:solidFill>
                <a:latin typeface="Roboto"/>
                <a:cs typeface="Roboto"/>
              </a:rPr>
              <a:t>Tipe</a:t>
            </a:r>
            <a:r>
              <a:rPr lang="en-US" sz="3650" b="1" spc="15" dirty="0">
                <a:solidFill>
                  <a:srgbClr val="F6D616"/>
                </a:solidFill>
                <a:latin typeface="Roboto"/>
                <a:cs typeface="Roboto"/>
              </a:rPr>
              <a:t> Data</a:t>
            </a:r>
            <a:endParaRPr sz="3650" dirty="0">
              <a:latin typeface="Roboto"/>
              <a:cs typeface="Roboto"/>
            </a:endParaRPr>
          </a:p>
          <a:p>
            <a:pPr marL="12065" marR="5080">
              <a:lnSpc>
                <a:spcPct val="117300"/>
              </a:lnSpc>
              <a:spcBef>
                <a:spcPts val="1155"/>
              </a:spcBef>
            </a:pPr>
            <a:r>
              <a:rPr lang="en-US" sz="2500" dirty="0" err="1">
                <a:solidFill>
                  <a:schemeClr val="bg1"/>
                </a:solidFill>
              </a:rPr>
              <a:t>Tipe</a:t>
            </a:r>
            <a:r>
              <a:rPr lang="en-US" sz="2500" dirty="0">
                <a:solidFill>
                  <a:schemeClr val="bg1"/>
                </a:solidFill>
              </a:rPr>
              <a:t> data pada </a:t>
            </a:r>
            <a:r>
              <a:rPr lang="en-US" sz="2500" dirty="0" err="1">
                <a:solidFill>
                  <a:schemeClr val="bg1"/>
                </a:solidFill>
              </a:rPr>
              <a:t>kolom</a:t>
            </a:r>
            <a:r>
              <a:rPr lang="en-US" sz="2500" dirty="0">
                <a:solidFill>
                  <a:schemeClr val="bg1"/>
                </a:solidFill>
              </a:rPr>
              <a:t> FFP_DATE, FIRST_FLIGHT_DATE, LOAD_TIME, LAST_FLIGHT_DATE </a:t>
            </a:r>
            <a:r>
              <a:rPr lang="en-US" sz="2500" dirty="0" err="1">
                <a:solidFill>
                  <a:schemeClr val="bg1"/>
                </a:solidFill>
              </a:rPr>
              <a:t>seharusnya</a:t>
            </a:r>
            <a:r>
              <a:rPr lang="en-US" sz="2500" dirty="0">
                <a:solidFill>
                  <a:schemeClr val="bg1"/>
                </a:solidFill>
              </a:rPr>
              <a:t> </a:t>
            </a:r>
            <a:r>
              <a:rPr lang="en-US" sz="2500" dirty="0" err="1">
                <a:solidFill>
                  <a:schemeClr val="bg1"/>
                </a:solidFill>
              </a:rPr>
              <a:t>diubah</a:t>
            </a:r>
            <a:r>
              <a:rPr lang="en-US" sz="2500" dirty="0">
                <a:solidFill>
                  <a:schemeClr val="bg1"/>
                </a:solidFill>
              </a:rPr>
              <a:t> </a:t>
            </a:r>
            <a:r>
              <a:rPr lang="en-US" sz="2500" dirty="0" err="1">
                <a:solidFill>
                  <a:schemeClr val="bg1"/>
                </a:solidFill>
              </a:rPr>
              <a:t>menjadi</a:t>
            </a:r>
            <a:r>
              <a:rPr lang="en-US" sz="2500" dirty="0">
                <a:solidFill>
                  <a:schemeClr val="bg1"/>
                </a:solidFill>
              </a:rPr>
              <a:t> datetime</a:t>
            </a:r>
            <a:endParaRPr lang="en-US" sz="2500" dirty="0">
              <a:solidFill>
                <a:schemeClr val="bg1"/>
              </a:solidFill>
              <a:latin typeface="Roboto"/>
              <a:cs typeface="Roboto"/>
            </a:endParaRPr>
          </a:p>
          <a:p>
            <a:pPr marL="12065" marR="5080">
              <a:lnSpc>
                <a:spcPct val="117300"/>
              </a:lnSpc>
              <a:spcBef>
                <a:spcPts val="1155"/>
              </a:spcBef>
            </a:pPr>
            <a:r>
              <a:rPr lang="en-US" sz="2500" dirty="0" err="1">
                <a:solidFill>
                  <a:schemeClr val="bg1"/>
                </a:solidFill>
                <a:latin typeface="Roboto"/>
                <a:cs typeface="Roboto"/>
              </a:rPr>
              <a:t>Fungsi</a:t>
            </a:r>
            <a:endParaRPr lang="en-US" sz="2500" dirty="0">
              <a:solidFill>
                <a:schemeClr val="bg1"/>
              </a:solidFill>
              <a:latin typeface="Roboto"/>
              <a:cs typeface="Roboto"/>
            </a:endParaRPr>
          </a:p>
          <a:p>
            <a:pPr marL="12065" marR="5080">
              <a:lnSpc>
                <a:spcPct val="117300"/>
              </a:lnSpc>
              <a:spcBef>
                <a:spcPts val="1155"/>
              </a:spcBef>
            </a:pPr>
            <a:r>
              <a:rPr lang="en-US" sz="2500" dirty="0">
                <a:solidFill>
                  <a:schemeClr val="bg1"/>
                </a:solidFill>
                <a:latin typeface="Roboto"/>
                <a:cs typeface="Roboto"/>
              </a:rPr>
              <a:t>df.info()</a:t>
            </a:r>
            <a:endParaRPr sz="2500" dirty="0">
              <a:solidFill>
                <a:schemeClr val="bg1"/>
              </a:solidFill>
              <a:latin typeface="Roboto"/>
              <a:cs typeface="Roboto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363629" y="4297718"/>
            <a:ext cx="3408045" cy="4288033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lang="en-US" sz="3650" b="1" spc="5" dirty="0">
                <a:solidFill>
                  <a:srgbClr val="F6D616"/>
                </a:solidFill>
                <a:latin typeface="Roboto"/>
                <a:cs typeface="Roboto"/>
              </a:rPr>
              <a:t>Check Data </a:t>
            </a:r>
            <a:r>
              <a:rPr lang="en-US" sz="3650" b="1" spc="5" dirty="0" err="1">
                <a:solidFill>
                  <a:srgbClr val="F6D616"/>
                </a:solidFill>
                <a:latin typeface="Roboto"/>
                <a:cs typeface="Roboto"/>
              </a:rPr>
              <a:t>Duplikat</a:t>
            </a:r>
            <a:endParaRPr sz="3650" dirty="0">
              <a:latin typeface="Roboto"/>
              <a:cs typeface="Roboto"/>
            </a:endParaRPr>
          </a:p>
          <a:p>
            <a:pPr marL="12700" marR="5080">
              <a:lnSpc>
                <a:spcPct val="117300"/>
              </a:lnSpc>
              <a:spcBef>
                <a:spcPts val="1295"/>
              </a:spcBef>
            </a:pPr>
            <a:r>
              <a:rPr lang="sv-SE" sz="2800" dirty="0">
                <a:solidFill>
                  <a:schemeClr val="bg1"/>
                </a:solidFill>
              </a:rPr>
              <a:t>Tidak terdapat data duplikat pada dataset. </a:t>
            </a:r>
          </a:p>
          <a:p>
            <a:pPr marL="12700" marR="5080">
              <a:lnSpc>
                <a:spcPct val="117300"/>
              </a:lnSpc>
              <a:spcBef>
                <a:spcPts val="1295"/>
              </a:spcBef>
            </a:pPr>
            <a:endParaRPr lang="sv-SE" sz="2800" dirty="0">
              <a:solidFill>
                <a:schemeClr val="bg1"/>
              </a:solidFill>
              <a:latin typeface="Roboto"/>
              <a:cs typeface="Roboto"/>
            </a:endParaRPr>
          </a:p>
          <a:p>
            <a:pPr marL="12700" marR="5080">
              <a:lnSpc>
                <a:spcPct val="117300"/>
              </a:lnSpc>
              <a:spcBef>
                <a:spcPts val="1295"/>
              </a:spcBef>
            </a:pPr>
            <a:r>
              <a:rPr lang="sv-SE" sz="2800" dirty="0">
                <a:solidFill>
                  <a:schemeClr val="bg1"/>
                </a:solidFill>
                <a:latin typeface="Roboto"/>
                <a:cs typeface="Roboto"/>
              </a:rPr>
              <a:t>Fungsi </a:t>
            </a:r>
          </a:p>
          <a:p>
            <a:pPr marL="12700" marR="5080">
              <a:lnSpc>
                <a:spcPct val="117300"/>
              </a:lnSpc>
              <a:spcBef>
                <a:spcPts val="1295"/>
              </a:spcBef>
            </a:pPr>
            <a:r>
              <a:rPr lang="sv-SE" sz="2800" dirty="0">
                <a:solidFill>
                  <a:schemeClr val="bg1"/>
                </a:solidFill>
                <a:latin typeface="Roboto"/>
                <a:cs typeface="Roboto"/>
              </a:rPr>
              <a:t>df.duplicated().sum()</a:t>
            </a:r>
          </a:p>
        </p:txBody>
      </p: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xfrm>
            <a:off x="3733800" y="777343"/>
            <a:ext cx="9155753" cy="1016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500" b="1" spc="90" dirty="0">
                <a:latin typeface="Roboto"/>
                <a:cs typeface="Roboto"/>
              </a:rPr>
              <a:t>INTRODUCTION</a:t>
            </a:r>
            <a:r>
              <a:rPr sz="6500" b="1" spc="75" dirty="0">
                <a:latin typeface="Roboto"/>
                <a:cs typeface="Roboto"/>
              </a:rPr>
              <a:t> </a:t>
            </a:r>
            <a:r>
              <a:rPr sz="6500" b="1" spc="215" dirty="0">
                <a:latin typeface="Roboto"/>
                <a:cs typeface="Roboto"/>
              </a:rPr>
              <a:t>DATA</a:t>
            </a:r>
            <a:endParaRPr sz="6500" dirty="0">
              <a:latin typeface="Roboto"/>
              <a:cs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3629792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293361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547969"/>
            <a:ext cx="18288000" cy="9745365"/>
            <a:chOff x="0" y="541633"/>
            <a:chExt cx="18288000" cy="974536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322920" y="541633"/>
              <a:ext cx="4433133" cy="372800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0" y="2182308"/>
              <a:ext cx="18288000" cy="8102600"/>
            </a:xfrm>
            <a:custGeom>
              <a:avLst/>
              <a:gdLst/>
              <a:ahLst/>
              <a:cxnLst/>
              <a:rect l="l" t="t" r="r" b="b"/>
              <a:pathLst>
                <a:path w="18288000" h="8102600">
                  <a:moveTo>
                    <a:pt x="10803686" y="127000"/>
                  </a:moveTo>
                  <a:lnTo>
                    <a:pt x="7484314" y="127000"/>
                  </a:lnTo>
                  <a:lnTo>
                    <a:pt x="7601165" y="0"/>
                  </a:lnTo>
                  <a:lnTo>
                    <a:pt x="10686835" y="0"/>
                  </a:lnTo>
                  <a:lnTo>
                    <a:pt x="10803686" y="127000"/>
                  </a:lnTo>
                  <a:close/>
                </a:path>
                <a:path w="18288000" h="8102600">
                  <a:moveTo>
                    <a:pt x="11956171" y="254000"/>
                  </a:moveTo>
                  <a:lnTo>
                    <a:pt x="6331829" y="254000"/>
                  </a:lnTo>
                  <a:lnTo>
                    <a:pt x="6445711" y="127000"/>
                  </a:lnTo>
                  <a:lnTo>
                    <a:pt x="11842289" y="127000"/>
                  </a:lnTo>
                  <a:lnTo>
                    <a:pt x="11956171" y="254000"/>
                  </a:lnTo>
                  <a:close/>
                </a:path>
                <a:path w="18288000" h="8102600">
                  <a:moveTo>
                    <a:pt x="12744250" y="381000"/>
                  </a:moveTo>
                  <a:lnTo>
                    <a:pt x="5543750" y="381000"/>
                  </a:lnTo>
                  <a:lnTo>
                    <a:pt x="5655332" y="254000"/>
                  </a:lnTo>
                  <a:lnTo>
                    <a:pt x="12632668" y="254000"/>
                  </a:lnTo>
                  <a:lnTo>
                    <a:pt x="12744250" y="381000"/>
                  </a:lnTo>
                  <a:close/>
                </a:path>
                <a:path w="18288000" h="8102600">
                  <a:moveTo>
                    <a:pt x="13406396" y="508000"/>
                  </a:moveTo>
                  <a:lnTo>
                    <a:pt x="4881604" y="508000"/>
                  </a:lnTo>
                  <a:lnTo>
                    <a:pt x="4991068" y="381000"/>
                  </a:lnTo>
                  <a:lnTo>
                    <a:pt x="13296931" y="381000"/>
                  </a:lnTo>
                  <a:lnTo>
                    <a:pt x="13406396" y="508000"/>
                  </a:lnTo>
                  <a:close/>
                </a:path>
                <a:path w="18288000" h="8102600">
                  <a:moveTo>
                    <a:pt x="13948156" y="635000"/>
                  </a:moveTo>
                  <a:lnTo>
                    <a:pt x="4339844" y="635000"/>
                  </a:lnTo>
                  <a:lnTo>
                    <a:pt x="4447442" y="508000"/>
                  </a:lnTo>
                  <a:lnTo>
                    <a:pt x="13840558" y="508000"/>
                  </a:lnTo>
                  <a:lnTo>
                    <a:pt x="13948156" y="635000"/>
                  </a:lnTo>
                  <a:close/>
                </a:path>
                <a:path w="18288000" h="8102600">
                  <a:moveTo>
                    <a:pt x="14480300" y="762000"/>
                  </a:moveTo>
                  <a:lnTo>
                    <a:pt x="3807700" y="762000"/>
                  </a:lnTo>
                  <a:lnTo>
                    <a:pt x="3913337" y="635000"/>
                  </a:lnTo>
                  <a:lnTo>
                    <a:pt x="14374662" y="635000"/>
                  </a:lnTo>
                  <a:lnTo>
                    <a:pt x="14480300" y="762000"/>
                  </a:lnTo>
                  <a:close/>
                </a:path>
                <a:path w="18288000" h="8102600">
                  <a:moveTo>
                    <a:pt x="14898777" y="889000"/>
                  </a:moveTo>
                  <a:lnTo>
                    <a:pt x="3389222" y="889000"/>
                  </a:lnTo>
                  <a:lnTo>
                    <a:pt x="3493224" y="762000"/>
                  </a:lnTo>
                  <a:lnTo>
                    <a:pt x="14794776" y="762000"/>
                  </a:lnTo>
                  <a:lnTo>
                    <a:pt x="14898777" y="889000"/>
                  </a:lnTo>
                  <a:close/>
                </a:path>
                <a:path w="18288000" h="8102600">
                  <a:moveTo>
                    <a:pt x="15310563" y="1016000"/>
                  </a:moveTo>
                  <a:lnTo>
                    <a:pt x="2977436" y="1016000"/>
                  </a:lnTo>
                  <a:lnTo>
                    <a:pt x="3079742" y="889000"/>
                  </a:lnTo>
                  <a:lnTo>
                    <a:pt x="15208257" y="889000"/>
                  </a:lnTo>
                  <a:lnTo>
                    <a:pt x="15310563" y="1016000"/>
                  </a:lnTo>
                  <a:close/>
                </a:path>
                <a:path w="18288000" h="8102600">
                  <a:moveTo>
                    <a:pt x="15715418" y="1143000"/>
                  </a:moveTo>
                  <a:lnTo>
                    <a:pt x="2572582" y="1143000"/>
                  </a:lnTo>
                  <a:lnTo>
                    <a:pt x="2673133" y="1016000"/>
                  </a:lnTo>
                  <a:lnTo>
                    <a:pt x="15614867" y="1016000"/>
                  </a:lnTo>
                  <a:lnTo>
                    <a:pt x="15715418" y="1143000"/>
                  </a:lnTo>
                  <a:close/>
                </a:path>
                <a:path w="18288000" h="8102600">
                  <a:moveTo>
                    <a:pt x="16014367" y="1270000"/>
                  </a:moveTo>
                  <a:lnTo>
                    <a:pt x="2273633" y="1270000"/>
                  </a:lnTo>
                  <a:lnTo>
                    <a:pt x="2372828" y="1143000"/>
                  </a:lnTo>
                  <a:lnTo>
                    <a:pt x="15915171" y="1143000"/>
                  </a:lnTo>
                  <a:lnTo>
                    <a:pt x="16014367" y="1270000"/>
                  </a:lnTo>
                  <a:close/>
                </a:path>
                <a:path w="18288000" h="8102600">
                  <a:moveTo>
                    <a:pt x="16309181" y="1397000"/>
                  </a:moveTo>
                  <a:lnTo>
                    <a:pt x="1978819" y="1397000"/>
                  </a:lnTo>
                  <a:lnTo>
                    <a:pt x="2076625" y="1270000"/>
                  </a:lnTo>
                  <a:lnTo>
                    <a:pt x="16211375" y="1270000"/>
                  </a:lnTo>
                  <a:lnTo>
                    <a:pt x="16309181" y="1397000"/>
                  </a:lnTo>
                  <a:close/>
                </a:path>
                <a:path w="18288000" h="8102600">
                  <a:moveTo>
                    <a:pt x="16695662" y="1524000"/>
                  </a:moveTo>
                  <a:lnTo>
                    <a:pt x="1592338" y="1524000"/>
                  </a:lnTo>
                  <a:lnTo>
                    <a:pt x="1688239" y="1397000"/>
                  </a:lnTo>
                  <a:lnTo>
                    <a:pt x="16599761" y="1397000"/>
                  </a:lnTo>
                  <a:lnTo>
                    <a:pt x="16695662" y="1524000"/>
                  </a:lnTo>
                  <a:close/>
                </a:path>
                <a:path w="18288000" h="8102600">
                  <a:moveTo>
                    <a:pt x="16980438" y="1651000"/>
                  </a:moveTo>
                  <a:lnTo>
                    <a:pt x="1307562" y="1651000"/>
                  </a:lnTo>
                  <a:lnTo>
                    <a:pt x="1401996" y="1524000"/>
                  </a:lnTo>
                  <a:lnTo>
                    <a:pt x="16886004" y="1524000"/>
                  </a:lnTo>
                  <a:lnTo>
                    <a:pt x="16980438" y="1651000"/>
                  </a:lnTo>
                  <a:close/>
                </a:path>
                <a:path w="18288000" h="8102600">
                  <a:moveTo>
                    <a:pt x="17260743" y="1778000"/>
                  </a:moveTo>
                  <a:lnTo>
                    <a:pt x="1027257" y="1778000"/>
                  </a:lnTo>
                  <a:lnTo>
                    <a:pt x="1120189" y="1651000"/>
                  </a:lnTo>
                  <a:lnTo>
                    <a:pt x="17167811" y="1651000"/>
                  </a:lnTo>
                  <a:lnTo>
                    <a:pt x="17260743" y="1778000"/>
                  </a:lnTo>
                  <a:close/>
                </a:path>
                <a:path w="18288000" h="8102600">
                  <a:moveTo>
                    <a:pt x="17445080" y="1905000"/>
                  </a:moveTo>
                  <a:lnTo>
                    <a:pt x="842920" y="1905000"/>
                  </a:lnTo>
                  <a:lnTo>
                    <a:pt x="934832" y="1778000"/>
                  </a:lnTo>
                  <a:lnTo>
                    <a:pt x="17353167" y="1778000"/>
                  </a:lnTo>
                  <a:lnTo>
                    <a:pt x="17445080" y="1905000"/>
                  </a:lnTo>
                  <a:close/>
                </a:path>
                <a:path w="18288000" h="8102600">
                  <a:moveTo>
                    <a:pt x="17717710" y="2032000"/>
                  </a:moveTo>
                  <a:lnTo>
                    <a:pt x="570289" y="2032000"/>
                  </a:lnTo>
                  <a:lnTo>
                    <a:pt x="660645" y="1905000"/>
                  </a:lnTo>
                  <a:lnTo>
                    <a:pt x="17627355" y="1905000"/>
                  </a:lnTo>
                  <a:lnTo>
                    <a:pt x="17717710" y="2032000"/>
                  </a:lnTo>
                  <a:close/>
                </a:path>
                <a:path w="18288000" h="8102600">
                  <a:moveTo>
                    <a:pt x="17985601" y="2159000"/>
                  </a:moveTo>
                  <a:lnTo>
                    <a:pt x="302398" y="2159000"/>
                  </a:lnTo>
                  <a:lnTo>
                    <a:pt x="391162" y="2032000"/>
                  </a:lnTo>
                  <a:lnTo>
                    <a:pt x="17896837" y="2032000"/>
                  </a:lnTo>
                  <a:lnTo>
                    <a:pt x="17985601" y="2159000"/>
                  </a:lnTo>
                  <a:close/>
                </a:path>
                <a:path w="18288000" h="8102600">
                  <a:moveTo>
                    <a:pt x="18248652" y="2286000"/>
                  </a:moveTo>
                  <a:lnTo>
                    <a:pt x="39347" y="2286000"/>
                  </a:lnTo>
                  <a:lnTo>
                    <a:pt x="126487" y="2159000"/>
                  </a:lnTo>
                  <a:lnTo>
                    <a:pt x="18161513" y="2159000"/>
                  </a:lnTo>
                  <a:lnTo>
                    <a:pt x="18248652" y="2286000"/>
                  </a:lnTo>
                  <a:close/>
                </a:path>
                <a:path w="18288000" h="8102600">
                  <a:moveTo>
                    <a:pt x="18288000" y="8102600"/>
                  </a:moveTo>
                  <a:lnTo>
                    <a:pt x="0" y="8102600"/>
                  </a:lnTo>
                  <a:lnTo>
                    <a:pt x="0" y="2286000"/>
                  </a:lnTo>
                  <a:lnTo>
                    <a:pt x="18288000" y="2286000"/>
                  </a:lnTo>
                  <a:lnTo>
                    <a:pt x="18288000" y="8102600"/>
                  </a:lnTo>
                  <a:close/>
                </a:path>
              </a:pathLst>
            </a:custGeom>
            <a:solidFill>
              <a:srgbClr val="F6D61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8104691"/>
              <a:ext cx="2373990" cy="2182307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47800" y="3084199"/>
              <a:ext cx="16308253" cy="3215228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2298269" y="2906343"/>
            <a:ext cx="14160931" cy="3024161"/>
          </a:xfrm>
          <a:prstGeom prst="rect">
            <a:avLst/>
          </a:prstGeom>
        </p:spPr>
        <p:txBody>
          <a:bodyPr vert="horz" wrap="square" lIns="0" tIns="32131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530"/>
              </a:spcBef>
            </a:pPr>
            <a:r>
              <a:rPr lang="en-US" sz="3650" b="1" dirty="0">
                <a:solidFill>
                  <a:srgbClr val="F6D616"/>
                </a:solidFill>
                <a:latin typeface="Roboto"/>
                <a:cs typeface="Roboto"/>
              </a:rPr>
              <a:t>Descriptive Statistic </a:t>
            </a:r>
            <a:r>
              <a:rPr lang="en-US" sz="3650" b="1" dirty="0" err="1">
                <a:solidFill>
                  <a:srgbClr val="F6D616"/>
                </a:solidFill>
                <a:latin typeface="Roboto"/>
                <a:cs typeface="Roboto"/>
              </a:rPr>
              <a:t>Numerikal</a:t>
            </a:r>
            <a:endParaRPr sz="3650" dirty="0">
              <a:latin typeface="Roboto"/>
              <a:cs typeface="Roboto"/>
            </a:endParaRPr>
          </a:p>
          <a:p>
            <a:pPr marL="12065" marR="5080" indent="-635">
              <a:lnSpc>
                <a:spcPct val="117300"/>
              </a:lnSpc>
              <a:spcBef>
                <a:spcPts val="1155"/>
              </a:spcBef>
            </a:pPr>
            <a:r>
              <a:rPr lang="en-US" sz="2800" dirty="0" err="1">
                <a:solidFill>
                  <a:schemeClr val="bg1"/>
                </a:solidFill>
              </a:rPr>
              <a:t>Terdapat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anomali</a:t>
            </a:r>
            <a:r>
              <a:rPr lang="en-US" sz="2800" dirty="0">
                <a:solidFill>
                  <a:schemeClr val="bg1"/>
                </a:solidFill>
              </a:rPr>
              <a:t> (</a:t>
            </a:r>
            <a:r>
              <a:rPr lang="en-US" sz="2800" dirty="0" err="1">
                <a:solidFill>
                  <a:schemeClr val="bg1"/>
                </a:solidFill>
              </a:rPr>
              <a:t>harga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tarif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bernilai</a:t>
            </a:r>
            <a:r>
              <a:rPr lang="en-US" sz="2800" dirty="0">
                <a:solidFill>
                  <a:schemeClr val="bg1"/>
                </a:solidFill>
              </a:rPr>
              <a:t> 0 pada </a:t>
            </a:r>
            <a:r>
              <a:rPr lang="en-US" sz="2800" dirty="0" err="1">
                <a:solidFill>
                  <a:schemeClr val="bg1"/>
                </a:solidFill>
              </a:rPr>
              <a:t>kolom</a:t>
            </a:r>
            <a:r>
              <a:rPr lang="en-US" sz="2800" dirty="0">
                <a:solidFill>
                  <a:schemeClr val="bg1"/>
                </a:solidFill>
              </a:rPr>
              <a:t> SUM_YR_1 (Fare revenue) dan SUM_YR_2 (votes prices), </a:t>
            </a:r>
            <a:r>
              <a:rPr lang="en-US" sz="2800" dirty="0" err="1">
                <a:solidFill>
                  <a:schemeClr val="bg1"/>
                </a:solidFill>
              </a:rPr>
              <a:t>serta</a:t>
            </a:r>
            <a:r>
              <a:rPr lang="en-US" sz="2800" dirty="0">
                <a:solidFill>
                  <a:schemeClr val="bg1"/>
                </a:solidFill>
              </a:rPr>
              <a:t> avg-discount yang </a:t>
            </a:r>
            <a:r>
              <a:rPr lang="en-US" sz="2800" dirty="0" err="1">
                <a:solidFill>
                  <a:schemeClr val="bg1"/>
                </a:solidFill>
              </a:rPr>
              <a:t>bernilai</a:t>
            </a:r>
            <a:r>
              <a:rPr lang="en-US" sz="2800" dirty="0">
                <a:solidFill>
                  <a:schemeClr val="bg1"/>
                </a:solidFill>
              </a:rPr>
              <a:t> 0) pada minimal values </a:t>
            </a:r>
            <a:r>
              <a:rPr lang="en-US" sz="2800" dirty="0" err="1">
                <a:solidFill>
                  <a:schemeClr val="bg1"/>
                </a:solidFill>
              </a:rPr>
              <a:t>beberapa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kolom</a:t>
            </a:r>
            <a:r>
              <a:rPr lang="en-US" sz="2800" dirty="0">
                <a:solidFill>
                  <a:schemeClr val="bg1"/>
                </a:solidFill>
              </a:rPr>
              <a:t>, </a:t>
            </a:r>
            <a:r>
              <a:rPr lang="en-US" sz="2800" dirty="0" err="1">
                <a:solidFill>
                  <a:schemeClr val="bg1"/>
                </a:solidFill>
              </a:rPr>
              <a:t>sehingga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perlu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dianalisa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lebih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lanjut</a:t>
            </a:r>
            <a:r>
              <a:rPr lang="en-US" sz="2800" dirty="0">
                <a:solidFill>
                  <a:schemeClr val="bg1"/>
                </a:solidFill>
              </a:rPr>
              <a:t>.</a:t>
            </a:r>
            <a:r>
              <a:rPr sz="2450" dirty="0">
                <a:solidFill>
                  <a:schemeClr val="bg1"/>
                </a:solidFill>
                <a:latin typeface="Roboto"/>
                <a:cs typeface="Roboto"/>
              </a:rPr>
              <a:t>.</a:t>
            </a:r>
            <a:r>
              <a:rPr lang="en-US" sz="2450" dirty="0">
                <a:solidFill>
                  <a:schemeClr val="bg1"/>
                </a:solidFill>
                <a:latin typeface="Roboto"/>
                <a:cs typeface="Roboto"/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Sementara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itu</a:t>
            </a:r>
            <a:r>
              <a:rPr lang="en-US" sz="2800" dirty="0">
                <a:solidFill>
                  <a:schemeClr val="bg1"/>
                </a:solidFill>
              </a:rPr>
              <a:t>, </a:t>
            </a:r>
            <a:r>
              <a:rPr lang="en-US" sz="2800" dirty="0" err="1">
                <a:solidFill>
                  <a:schemeClr val="bg1"/>
                </a:solidFill>
              </a:rPr>
              <a:t>sebagian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besar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kolom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terlihat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memiliki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distribusi</a:t>
            </a:r>
            <a:r>
              <a:rPr lang="en-US" sz="2800" dirty="0">
                <a:solidFill>
                  <a:schemeClr val="bg1"/>
                </a:solidFill>
              </a:rPr>
              <a:t> skew </a:t>
            </a:r>
            <a:r>
              <a:rPr lang="en-US" sz="2800" dirty="0" err="1">
                <a:solidFill>
                  <a:schemeClr val="bg1"/>
                </a:solidFill>
              </a:rPr>
              <a:t>positif</a:t>
            </a:r>
            <a:r>
              <a:rPr lang="en-US" sz="2800" dirty="0">
                <a:solidFill>
                  <a:schemeClr val="bg1"/>
                </a:solidFill>
              </a:rPr>
              <a:t> (Mean &gt; Median), </a:t>
            </a:r>
            <a:r>
              <a:rPr lang="en-US" sz="2800" dirty="0" err="1">
                <a:solidFill>
                  <a:schemeClr val="bg1"/>
                </a:solidFill>
              </a:rPr>
              <a:t>kemungkinan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terdapat</a:t>
            </a:r>
            <a:r>
              <a:rPr lang="en-US" sz="2800" dirty="0">
                <a:solidFill>
                  <a:schemeClr val="bg1"/>
                </a:solidFill>
              </a:rPr>
              <a:t> outlier. </a:t>
            </a:r>
            <a:r>
              <a:rPr lang="en-US" sz="2800" dirty="0" err="1">
                <a:solidFill>
                  <a:schemeClr val="bg1"/>
                </a:solidFill>
              </a:rPr>
              <a:t>Fungsi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df.describe</a:t>
            </a:r>
            <a:r>
              <a:rPr lang="en-US" sz="2800" dirty="0">
                <a:solidFill>
                  <a:schemeClr val="bg1"/>
                </a:solidFill>
              </a:rPr>
              <a:t>()</a:t>
            </a:r>
            <a:endParaRPr sz="2450" dirty="0">
              <a:solidFill>
                <a:schemeClr val="bg1"/>
              </a:solidFill>
              <a:latin typeface="Roboto"/>
              <a:cs typeface="Roboto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xfrm>
            <a:off x="3733800" y="777343"/>
            <a:ext cx="9155753" cy="1016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500" b="1" spc="90" dirty="0">
                <a:latin typeface="Roboto"/>
                <a:cs typeface="Roboto"/>
              </a:rPr>
              <a:t>INTRODUCTION</a:t>
            </a:r>
            <a:r>
              <a:rPr sz="6500" b="1" spc="75" dirty="0">
                <a:latin typeface="Roboto"/>
                <a:cs typeface="Roboto"/>
              </a:rPr>
              <a:t> </a:t>
            </a:r>
            <a:r>
              <a:rPr sz="6500" b="1" spc="215" dirty="0">
                <a:latin typeface="Roboto"/>
                <a:cs typeface="Roboto"/>
              </a:rPr>
              <a:t>DATA</a:t>
            </a:r>
            <a:endParaRPr sz="6500" dirty="0">
              <a:latin typeface="Roboto"/>
              <a:cs typeface="Roboto"/>
            </a:endParaRPr>
          </a:p>
        </p:txBody>
      </p:sp>
      <p:pic>
        <p:nvPicPr>
          <p:cNvPr id="20" name="object 7">
            <a:extLst>
              <a:ext uri="{FF2B5EF4-FFF2-40B4-BE49-F238E27FC236}">
                <a16:creationId xmlns:a16="http://schemas.microsoft.com/office/drawing/2014/main" id="{8C194499-6F3D-980C-D131-0ECEC45DED1C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47799" y="6214201"/>
            <a:ext cx="16308253" cy="3215228"/>
          </a:xfrm>
          <a:prstGeom prst="rect">
            <a:avLst/>
          </a:prstGeom>
        </p:spPr>
      </p:pic>
      <p:sp>
        <p:nvSpPr>
          <p:cNvPr id="21" name="object 16">
            <a:extLst>
              <a:ext uri="{FF2B5EF4-FFF2-40B4-BE49-F238E27FC236}">
                <a16:creationId xmlns:a16="http://schemas.microsoft.com/office/drawing/2014/main" id="{15C4E478-9916-8794-2F7E-295A0D543D7F}"/>
              </a:ext>
            </a:extLst>
          </p:cNvPr>
          <p:cNvSpPr txBox="1"/>
          <p:nvPr/>
        </p:nvSpPr>
        <p:spPr>
          <a:xfrm>
            <a:off x="2373990" y="5892608"/>
            <a:ext cx="14160931" cy="2015936"/>
          </a:xfrm>
          <a:prstGeom prst="rect">
            <a:avLst/>
          </a:prstGeom>
        </p:spPr>
        <p:txBody>
          <a:bodyPr vert="horz" wrap="square" lIns="0" tIns="32131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530"/>
              </a:spcBef>
            </a:pPr>
            <a:r>
              <a:rPr lang="en-US" sz="3650" b="1" dirty="0">
                <a:solidFill>
                  <a:srgbClr val="F6D616"/>
                </a:solidFill>
                <a:latin typeface="Roboto"/>
                <a:cs typeface="Roboto"/>
              </a:rPr>
              <a:t>Descriptive Statistic </a:t>
            </a:r>
            <a:r>
              <a:rPr lang="en-US" sz="3650" b="1" dirty="0" err="1">
                <a:solidFill>
                  <a:srgbClr val="F6D616"/>
                </a:solidFill>
                <a:latin typeface="Roboto"/>
                <a:cs typeface="Roboto"/>
              </a:rPr>
              <a:t>Kategorikal</a:t>
            </a:r>
            <a:endParaRPr sz="3650" dirty="0">
              <a:latin typeface="Roboto"/>
              <a:cs typeface="Roboto"/>
            </a:endParaRPr>
          </a:p>
          <a:p>
            <a:pPr marL="12065" marR="5080" indent="-635">
              <a:lnSpc>
                <a:spcPct val="117300"/>
              </a:lnSpc>
              <a:spcBef>
                <a:spcPts val="1155"/>
              </a:spcBef>
            </a:pPr>
            <a:r>
              <a:rPr lang="en-US" sz="2800" dirty="0" err="1">
                <a:solidFill>
                  <a:schemeClr val="bg1"/>
                </a:solidFill>
              </a:rPr>
              <a:t>Mayoritas</a:t>
            </a:r>
            <a:r>
              <a:rPr lang="en-US" sz="2800" dirty="0">
                <a:solidFill>
                  <a:schemeClr val="bg1"/>
                </a:solidFill>
              </a:rPr>
              <a:t> member </a:t>
            </a:r>
            <a:r>
              <a:rPr lang="en-US" sz="2800" dirty="0" err="1">
                <a:solidFill>
                  <a:schemeClr val="bg1"/>
                </a:solidFill>
              </a:rPr>
              <a:t>adalah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Pria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dengan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frekuensi</a:t>
            </a:r>
            <a:r>
              <a:rPr lang="en-US" sz="2800" dirty="0">
                <a:solidFill>
                  <a:schemeClr val="bg1"/>
                </a:solidFill>
              </a:rPr>
              <a:t> 48.134. </a:t>
            </a:r>
            <a:r>
              <a:rPr lang="en-US" sz="2800" dirty="0" err="1">
                <a:solidFill>
                  <a:schemeClr val="bg1"/>
                </a:solidFill>
              </a:rPr>
              <a:t>Mayoritas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kolom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memiliki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banyak</a:t>
            </a:r>
            <a:r>
              <a:rPr lang="en-US" sz="2800" dirty="0">
                <a:solidFill>
                  <a:schemeClr val="bg1"/>
                </a:solidFill>
              </a:rPr>
              <a:t> unique value, </a:t>
            </a:r>
            <a:r>
              <a:rPr lang="en-US" sz="2800" dirty="0" err="1">
                <a:solidFill>
                  <a:schemeClr val="bg1"/>
                </a:solidFill>
              </a:rPr>
              <a:t>kecuali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kolom</a:t>
            </a:r>
            <a:r>
              <a:rPr lang="en-US" sz="2800" dirty="0">
                <a:solidFill>
                  <a:schemeClr val="bg1"/>
                </a:solidFill>
              </a:rPr>
              <a:t> GENDER dan LOAD_TIME. </a:t>
            </a:r>
            <a:r>
              <a:rPr lang="en-US" sz="2800" dirty="0" err="1">
                <a:solidFill>
                  <a:schemeClr val="bg1"/>
                </a:solidFill>
              </a:rPr>
              <a:t>Fungsi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df.describe</a:t>
            </a:r>
            <a:r>
              <a:rPr lang="en-US" sz="2800" dirty="0">
                <a:solidFill>
                  <a:schemeClr val="bg1"/>
                </a:solidFill>
              </a:rPr>
              <a:t>()</a:t>
            </a:r>
            <a:endParaRPr sz="2450" dirty="0">
              <a:solidFill>
                <a:schemeClr val="bg1"/>
              </a:solidFill>
              <a:latin typeface="Roboto"/>
              <a:cs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8867679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object 14"/>
          <p:cNvGrpSpPr/>
          <p:nvPr/>
        </p:nvGrpSpPr>
        <p:grpSpPr>
          <a:xfrm>
            <a:off x="-228599" y="7132531"/>
            <a:ext cx="4419600" cy="3091362"/>
            <a:chOff x="1028700" y="3658263"/>
            <a:chExt cx="8075295" cy="6628765"/>
          </a:xfrm>
        </p:grpSpPr>
        <p:pic>
          <p:nvPicPr>
            <p:cNvPr id="15" name="object 1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28700" y="4742178"/>
              <a:ext cx="5581649" cy="5544820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96902" y="4742479"/>
              <a:ext cx="5806827" cy="4937374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37015" y="3658263"/>
              <a:ext cx="3571874" cy="1085849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0" y="36042"/>
            <a:ext cx="9597390" cy="1016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500" spc="25" dirty="0">
                <a:solidFill>
                  <a:srgbClr val="F6D616"/>
                </a:solidFill>
                <a:latin typeface="Roboto"/>
                <a:cs typeface="Roboto"/>
              </a:rPr>
              <a:t>P</a:t>
            </a:r>
            <a:r>
              <a:rPr sz="6500" spc="-75" dirty="0">
                <a:solidFill>
                  <a:srgbClr val="F6D616"/>
                </a:solidFill>
                <a:latin typeface="Roboto"/>
                <a:cs typeface="Roboto"/>
              </a:rPr>
              <a:t>R</a:t>
            </a:r>
            <a:r>
              <a:rPr sz="6500" spc="105" dirty="0">
                <a:solidFill>
                  <a:srgbClr val="F6D616"/>
                </a:solidFill>
                <a:latin typeface="Roboto"/>
                <a:cs typeface="Roboto"/>
              </a:rPr>
              <a:t>E</a:t>
            </a:r>
            <a:r>
              <a:rPr sz="6500" spc="120" dirty="0">
                <a:solidFill>
                  <a:srgbClr val="F6D616"/>
                </a:solidFill>
                <a:latin typeface="Roboto"/>
                <a:cs typeface="Roboto"/>
              </a:rPr>
              <a:t> </a:t>
            </a:r>
            <a:r>
              <a:rPr sz="6500" spc="-1140" dirty="0">
                <a:solidFill>
                  <a:srgbClr val="F6D616"/>
                </a:solidFill>
                <a:latin typeface="Roboto"/>
                <a:cs typeface="Roboto"/>
              </a:rPr>
              <a:t>-</a:t>
            </a:r>
            <a:r>
              <a:rPr sz="6500" spc="120" dirty="0">
                <a:solidFill>
                  <a:srgbClr val="F6D616"/>
                </a:solidFill>
                <a:latin typeface="Roboto"/>
                <a:cs typeface="Roboto"/>
              </a:rPr>
              <a:t> </a:t>
            </a:r>
            <a:r>
              <a:rPr sz="6500" spc="25" dirty="0">
                <a:solidFill>
                  <a:srgbClr val="F6D616"/>
                </a:solidFill>
                <a:latin typeface="Roboto"/>
                <a:cs typeface="Roboto"/>
              </a:rPr>
              <a:t>P</a:t>
            </a:r>
            <a:r>
              <a:rPr sz="6500" spc="-75" dirty="0">
                <a:solidFill>
                  <a:srgbClr val="F6D616"/>
                </a:solidFill>
                <a:latin typeface="Roboto"/>
                <a:cs typeface="Roboto"/>
              </a:rPr>
              <a:t>R</a:t>
            </a:r>
            <a:r>
              <a:rPr sz="6500" spc="95" dirty="0">
                <a:solidFill>
                  <a:srgbClr val="F6D616"/>
                </a:solidFill>
                <a:latin typeface="Roboto"/>
                <a:cs typeface="Roboto"/>
              </a:rPr>
              <a:t>O</a:t>
            </a:r>
            <a:r>
              <a:rPr sz="6500" spc="170" dirty="0">
                <a:solidFill>
                  <a:srgbClr val="F6D616"/>
                </a:solidFill>
                <a:latin typeface="Roboto"/>
                <a:cs typeface="Roboto"/>
              </a:rPr>
              <a:t>C</a:t>
            </a:r>
            <a:r>
              <a:rPr sz="6500" spc="165" dirty="0">
                <a:solidFill>
                  <a:srgbClr val="F6D616"/>
                </a:solidFill>
                <a:latin typeface="Roboto"/>
                <a:cs typeface="Roboto"/>
              </a:rPr>
              <a:t>E</a:t>
            </a:r>
            <a:r>
              <a:rPr sz="6500" spc="-60" dirty="0">
                <a:solidFill>
                  <a:srgbClr val="F6D616"/>
                </a:solidFill>
                <a:latin typeface="Roboto"/>
                <a:cs typeface="Roboto"/>
              </a:rPr>
              <a:t>SS</a:t>
            </a:r>
            <a:r>
              <a:rPr sz="6500" spc="-10" dirty="0">
                <a:solidFill>
                  <a:srgbClr val="F6D616"/>
                </a:solidFill>
                <a:latin typeface="Roboto"/>
                <a:cs typeface="Roboto"/>
              </a:rPr>
              <a:t>I</a:t>
            </a:r>
            <a:r>
              <a:rPr sz="6500" spc="114" dirty="0">
                <a:solidFill>
                  <a:srgbClr val="F6D616"/>
                </a:solidFill>
                <a:latin typeface="Roboto"/>
                <a:cs typeface="Roboto"/>
              </a:rPr>
              <a:t>N</a:t>
            </a:r>
            <a:r>
              <a:rPr sz="6500" spc="25" dirty="0">
                <a:solidFill>
                  <a:srgbClr val="F6D616"/>
                </a:solidFill>
                <a:latin typeface="Roboto"/>
                <a:cs typeface="Roboto"/>
              </a:rPr>
              <a:t>G</a:t>
            </a:r>
            <a:r>
              <a:rPr sz="6500" spc="120" dirty="0">
                <a:solidFill>
                  <a:srgbClr val="F6D616"/>
                </a:solidFill>
                <a:latin typeface="Roboto"/>
                <a:cs typeface="Roboto"/>
              </a:rPr>
              <a:t> </a:t>
            </a:r>
            <a:r>
              <a:rPr sz="6500" spc="-80" dirty="0">
                <a:solidFill>
                  <a:srgbClr val="F6D616"/>
                </a:solidFill>
                <a:latin typeface="Roboto"/>
                <a:cs typeface="Roboto"/>
              </a:rPr>
              <a:t>D</a:t>
            </a:r>
            <a:r>
              <a:rPr sz="6500" spc="190" dirty="0">
                <a:solidFill>
                  <a:srgbClr val="F6D616"/>
                </a:solidFill>
                <a:latin typeface="Roboto"/>
                <a:cs typeface="Roboto"/>
              </a:rPr>
              <a:t>A</a:t>
            </a:r>
            <a:r>
              <a:rPr sz="6500" spc="50" dirty="0">
                <a:solidFill>
                  <a:srgbClr val="F6D616"/>
                </a:solidFill>
                <a:latin typeface="Roboto"/>
                <a:cs typeface="Roboto"/>
              </a:rPr>
              <a:t>T</a:t>
            </a:r>
            <a:r>
              <a:rPr sz="6500" spc="130" dirty="0">
                <a:solidFill>
                  <a:srgbClr val="F6D616"/>
                </a:solidFill>
                <a:latin typeface="Roboto"/>
                <a:cs typeface="Roboto"/>
              </a:rPr>
              <a:t>A</a:t>
            </a:r>
            <a:endParaRPr sz="6500" dirty="0">
              <a:latin typeface="Roboto"/>
              <a:cs typeface="Roboto"/>
            </a:endParaRPr>
          </a:p>
        </p:txBody>
      </p:sp>
      <p:sp>
        <p:nvSpPr>
          <p:cNvPr id="30" name="object 18">
            <a:extLst>
              <a:ext uri="{FF2B5EF4-FFF2-40B4-BE49-F238E27FC236}">
                <a16:creationId xmlns:a16="http://schemas.microsoft.com/office/drawing/2014/main" id="{DB81EFCB-A1CC-3541-329F-0E1CBB43177E}"/>
              </a:ext>
            </a:extLst>
          </p:cNvPr>
          <p:cNvSpPr txBox="1"/>
          <p:nvPr/>
        </p:nvSpPr>
        <p:spPr>
          <a:xfrm>
            <a:off x="0" y="1066231"/>
            <a:ext cx="17907000" cy="2470548"/>
          </a:xfrm>
          <a:prstGeom prst="rect">
            <a:avLst/>
          </a:prstGeom>
        </p:spPr>
        <p:txBody>
          <a:bodyPr vert="horz" wrap="square" lIns="0" tIns="142875" rIns="0" bIns="0" rtlCol="0">
            <a:spAutoFit/>
          </a:bodyPr>
          <a:lstStyle/>
          <a:p>
            <a:pPr marL="503555">
              <a:lnSpc>
                <a:spcPct val="100000"/>
              </a:lnSpc>
              <a:spcBef>
                <a:spcPts val="1125"/>
              </a:spcBef>
            </a:pPr>
            <a:r>
              <a:rPr lang="en-US" sz="3000" b="1" spc="95" dirty="0">
                <a:solidFill>
                  <a:srgbClr val="F6D616"/>
                </a:solidFill>
                <a:latin typeface="Roboto"/>
                <a:cs typeface="Roboto"/>
              </a:rPr>
              <a:t>Handle Missing Value</a:t>
            </a:r>
            <a:endParaRPr lang="en-US" sz="3000" b="1" spc="95" dirty="0">
              <a:latin typeface="Roboto"/>
              <a:cs typeface="Roboto"/>
            </a:endParaRPr>
          </a:p>
          <a:p>
            <a:pPr marL="503555">
              <a:lnSpc>
                <a:spcPct val="100000"/>
              </a:lnSpc>
              <a:spcBef>
                <a:spcPts val="1125"/>
              </a:spcBef>
            </a:pPr>
            <a:r>
              <a:rPr lang="en-US" sz="2800" dirty="0">
                <a:solidFill>
                  <a:schemeClr val="bg1"/>
                </a:solidFill>
              </a:rPr>
              <a:t>Data </a:t>
            </a:r>
            <a:r>
              <a:rPr lang="en-US" sz="2800" dirty="0" err="1">
                <a:solidFill>
                  <a:schemeClr val="bg1"/>
                </a:solidFill>
              </a:rPr>
              <a:t>kosong</a:t>
            </a:r>
            <a:r>
              <a:rPr lang="en-US" sz="2800" dirty="0">
                <a:solidFill>
                  <a:schemeClr val="bg1"/>
                </a:solidFill>
              </a:rPr>
              <a:t> pada </a:t>
            </a:r>
            <a:r>
              <a:rPr lang="en-US" sz="2800" dirty="0" err="1">
                <a:solidFill>
                  <a:schemeClr val="bg1"/>
                </a:solidFill>
              </a:rPr>
              <a:t>kolom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work_province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sebanyak</a:t>
            </a:r>
            <a:r>
              <a:rPr lang="en-US" sz="2800" dirty="0">
                <a:solidFill>
                  <a:schemeClr val="bg1"/>
                </a:solidFill>
              </a:rPr>
              <a:t> 3248 baris </a:t>
            </a:r>
            <a:r>
              <a:rPr lang="en-US" sz="2800" dirty="0" err="1">
                <a:solidFill>
                  <a:schemeClr val="bg1"/>
                </a:solidFill>
              </a:rPr>
              <a:t>dengan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persentase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sebesar</a:t>
            </a:r>
            <a:r>
              <a:rPr lang="en-US" sz="2800" dirty="0">
                <a:solidFill>
                  <a:schemeClr val="bg1"/>
                </a:solidFill>
              </a:rPr>
              <a:t> 5.16% </a:t>
            </a:r>
            <a:r>
              <a:rPr lang="en-US" sz="2800" dirty="0" err="1">
                <a:solidFill>
                  <a:schemeClr val="bg1"/>
                </a:solidFill>
              </a:rPr>
              <a:t>dari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keseluruhan</a:t>
            </a:r>
            <a:r>
              <a:rPr lang="en-US" sz="2800" dirty="0">
                <a:solidFill>
                  <a:schemeClr val="bg1"/>
                </a:solidFill>
              </a:rPr>
              <a:t> data, yang </a:t>
            </a:r>
            <a:r>
              <a:rPr lang="en-US" sz="2800" dirty="0" err="1">
                <a:solidFill>
                  <a:schemeClr val="bg1"/>
                </a:solidFill>
              </a:rPr>
              <a:t>berarti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tergolong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jauh</a:t>
            </a:r>
            <a:r>
              <a:rPr lang="en-US" sz="2800" dirty="0">
                <a:solidFill>
                  <a:schemeClr val="bg1"/>
                </a:solidFill>
              </a:rPr>
              <a:t> di </a:t>
            </a:r>
            <a:r>
              <a:rPr lang="en-US" sz="2800" dirty="0" err="1">
                <a:solidFill>
                  <a:schemeClr val="bg1"/>
                </a:solidFill>
              </a:rPr>
              <a:t>bawah</a:t>
            </a:r>
            <a:r>
              <a:rPr lang="en-US" sz="2800" dirty="0">
                <a:solidFill>
                  <a:schemeClr val="bg1"/>
                </a:solidFill>
              </a:rPr>
              <a:t> batas </a:t>
            </a:r>
            <a:r>
              <a:rPr lang="en-US" sz="2800" dirty="0" err="1">
                <a:solidFill>
                  <a:schemeClr val="bg1"/>
                </a:solidFill>
              </a:rPr>
              <a:t>aman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penghapusan</a:t>
            </a:r>
            <a:r>
              <a:rPr lang="en-US" sz="2800" dirty="0">
                <a:solidFill>
                  <a:schemeClr val="bg1"/>
                </a:solidFill>
              </a:rPr>
              <a:t> data (10%). </a:t>
            </a:r>
            <a:r>
              <a:rPr lang="en-US" sz="2800" dirty="0" err="1">
                <a:solidFill>
                  <a:schemeClr val="bg1"/>
                </a:solidFill>
              </a:rPr>
              <a:t>Sehingga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keputusan</a:t>
            </a:r>
            <a:r>
              <a:rPr lang="en-US" sz="2800" dirty="0">
                <a:solidFill>
                  <a:schemeClr val="bg1"/>
                </a:solidFill>
              </a:rPr>
              <a:t> yang kami </a:t>
            </a:r>
            <a:r>
              <a:rPr lang="en-US" sz="2800" dirty="0" err="1">
                <a:solidFill>
                  <a:schemeClr val="bg1"/>
                </a:solidFill>
              </a:rPr>
              <a:t>lakukan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terhadap</a:t>
            </a:r>
            <a:r>
              <a:rPr lang="en-US" sz="2800" dirty="0">
                <a:solidFill>
                  <a:schemeClr val="bg1"/>
                </a:solidFill>
              </a:rPr>
              <a:t> missing value </a:t>
            </a:r>
            <a:r>
              <a:rPr lang="en-US" sz="2800" dirty="0" err="1">
                <a:solidFill>
                  <a:schemeClr val="bg1"/>
                </a:solidFill>
              </a:rPr>
              <a:t>tersebut</a:t>
            </a:r>
            <a:r>
              <a:rPr lang="en-US" sz="2800" dirty="0">
                <a:solidFill>
                  <a:schemeClr val="bg1"/>
                </a:solidFill>
              </a:rPr>
              <a:t>, </a:t>
            </a:r>
            <a:r>
              <a:rPr lang="en-US" sz="2800" dirty="0" err="1">
                <a:solidFill>
                  <a:schemeClr val="bg1"/>
                </a:solidFill>
              </a:rPr>
              <a:t>yaitu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dengan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menghapus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keseluruhan</a:t>
            </a:r>
            <a:r>
              <a:rPr lang="en-US" sz="2800" dirty="0">
                <a:solidFill>
                  <a:schemeClr val="bg1"/>
                </a:solidFill>
              </a:rPr>
              <a:t> baris pada </a:t>
            </a:r>
            <a:r>
              <a:rPr lang="en-US" sz="2800" dirty="0" err="1">
                <a:solidFill>
                  <a:schemeClr val="bg1"/>
                </a:solidFill>
              </a:rPr>
              <a:t>kolom</a:t>
            </a:r>
            <a:r>
              <a:rPr lang="en-US" sz="2800" dirty="0">
                <a:solidFill>
                  <a:schemeClr val="bg1"/>
                </a:solidFill>
              </a:rPr>
              <a:t> Income yang </a:t>
            </a:r>
            <a:r>
              <a:rPr lang="en-US" sz="2800" dirty="0" err="1">
                <a:solidFill>
                  <a:schemeClr val="bg1"/>
                </a:solidFill>
              </a:rPr>
              <a:t>memiliki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nilai</a:t>
            </a:r>
            <a:r>
              <a:rPr lang="en-US" sz="2800" dirty="0">
                <a:solidFill>
                  <a:schemeClr val="bg1"/>
                </a:solidFill>
              </a:rPr>
              <a:t> null (</a:t>
            </a:r>
            <a:r>
              <a:rPr lang="en-US" sz="2800" dirty="0" err="1">
                <a:solidFill>
                  <a:schemeClr val="bg1"/>
                </a:solidFill>
              </a:rPr>
              <a:t>kosong</a:t>
            </a:r>
            <a:r>
              <a:rPr lang="en-US" sz="2800" dirty="0">
                <a:solidFill>
                  <a:schemeClr val="bg1"/>
                </a:solidFill>
              </a:rPr>
              <a:t>). </a:t>
            </a:r>
            <a:r>
              <a:rPr lang="en-US" sz="2800" dirty="0" err="1">
                <a:solidFill>
                  <a:schemeClr val="bg1"/>
                </a:solidFill>
              </a:rPr>
              <a:t>Fungsi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df</a:t>
            </a:r>
            <a:r>
              <a:rPr lang="en-US" sz="2800" dirty="0">
                <a:solidFill>
                  <a:schemeClr val="bg1"/>
                </a:solidFill>
              </a:rPr>
              <a:t> = </a:t>
            </a:r>
            <a:r>
              <a:rPr lang="en-US" sz="2800" dirty="0" err="1">
                <a:solidFill>
                  <a:schemeClr val="bg1"/>
                </a:solidFill>
              </a:rPr>
              <a:t>df.drop</a:t>
            </a:r>
            <a:r>
              <a:rPr lang="en-US" sz="2800" dirty="0">
                <a:solidFill>
                  <a:schemeClr val="bg1"/>
                </a:solidFill>
              </a:rPr>
              <a:t>(columns=['</a:t>
            </a:r>
            <a:r>
              <a:rPr lang="en-US" sz="2800" dirty="0" err="1">
                <a:solidFill>
                  <a:schemeClr val="bg1"/>
                </a:solidFill>
              </a:rPr>
              <a:t>work_province</a:t>
            </a:r>
            <a:r>
              <a:rPr lang="en-US" sz="2800" dirty="0">
                <a:solidFill>
                  <a:schemeClr val="bg1"/>
                </a:solidFill>
              </a:rPr>
              <a:t>']).</a:t>
            </a:r>
            <a:r>
              <a:rPr lang="en-US" sz="2800" dirty="0" err="1">
                <a:solidFill>
                  <a:schemeClr val="bg1"/>
                </a:solidFill>
              </a:rPr>
              <a:t>dropna</a:t>
            </a:r>
            <a:r>
              <a:rPr lang="en-US" sz="2800" dirty="0">
                <a:solidFill>
                  <a:schemeClr val="bg1"/>
                </a:solidFill>
              </a:rPr>
              <a:t>()</a:t>
            </a:r>
            <a:endParaRPr lang="en-US" sz="2500" dirty="0">
              <a:solidFill>
                <a:schemeClr val="bg1"/>
              </a:solidFill>
              <a:latin typeface="Roboto"/>
              <a:cs typeface="Roboto"/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0F900549-20C1-D2FC-6C45-3F18018055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0" y="6633971"/>
            <a:ext cx="8131215" cy="3616987"/>
          </a:xfrm>
          <a:prstGeom prst="rect">
            <a:avLst/>
          </a:prstGeom>
        </p:spPr>
      </p:pic>
      <p:sp>
        <p:nvSpPr>
          <p:cNvPr id="36" name="object 18">
            <a:extLst>
              <a:ext uri="{FF2B5EF4-FFF2-40B4-BE49-F238E27FC236}">
                <a16:creationId xmlns:a16="http://schemas.microsoft.com/office/drawing/2014/main" id="{3C524173-B150-0D31-E6F5-E465F6864685}"/>
              </a:ext>
            </a:extLst>
          </p:cNvPr>
          <p:cNvSpPr txBox="1"/>
          <p:nvPr/>
        </p:nvSpPr>
        <p:spPr>
          <a:xfrm>
            <a:off x="-6178" y="3619528"/>
            <a:ext cx="17907000" cy="2039661"/>
          </a:xfrm>
          <a:prstGeom prst="rect">
            <a:avLst/>
          </a:prstGeom>
        </p:spPr>
        <p:txBody>
          <a:bodyPr vert="horz" wrap="square" lIns="0" tIns="142875" rIns="0" bIns="0" rtlCol="0">
            <a:spAutoFit/>
          </a:bodyPr>
          <a:lstStyle/>
          <a:p>
            <a:pPr marL="503555">
              <a:lnSpc>
                <a:spcPct val="100000"/>
              </a:lnSpc>
              <a:spcBef>
                <a:spcPts val="1125"/>
              </a:spcBef>
            </a:pPr>
            <a:r>
              <a:rPr lang="en-US" sz="3000" b="1" spc="95" dirty="0">
                <a:solidFill>
                  <a:srgbClr val="F6D616"/>
                </a:solidFill>
                <a:latin typeface="Roboto"/>
                <a:cs typeface="Roboto"/>
              </a:rPr>
              <a:t>Handle Incorrect Value</a:t>
            </a:r>
            <a:endParaRPr lang="en-US" sz="3000" b="1" spc="95" dirty="0">
              <a:latin typeface="Roboto"/>
              <a:cs typeface="Roboto"/>
            </a:endParaRPr>
          </a:p>
          <a:p>
            <a:pPr marL="503555">
              <a:lnSpc>
                <a:spcPct val="100000"/>
              </a:lnSpc>
              <a:spcBef>
                <a:spcPts val="1125"/>
              </a:spcBef>
            </a:pPr>
            <a:r>
              <a:rPr lang="en-US" sz="2800" dirty="0">
                <a:solidFill>
                  <a:schemeClr val="bg1"/>
                </a:solidFill>
              </a:rPr>
              <a:t>Pada </a:t>
            </a:r>
            <a:r>
              <a:rPr lang="en-US" sz="2800" dirty="0" err="1">
                <a:solidFill>
                  <a:schemeClr val="bg1"/>
                </a:solidFill>
              </a:rPr>
              <a:t>kolom</a:t>
            </a:r>
            <a:r>
              <a:rPr lang="en-US" sz="2800" dirty="0">
                <a:solidFill>
                  <a:schemeClr val="bg1"/>
                </a:solidFill>
              </a:rPr>
              <a:t> LAST_FLIGHT_DATE </a:t>
            </a:r>
            <a:r>
              <a:rPr lang="en-US" sz="2800" dirty="0" err="1">
                <a:solidFill>
                  <a:schemeClr val="bg1"/>
                </a:solidFill>
              </a:rPr>
              <a:t>terdapat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tanggal</a:t>
            </a:r>
            <a:r>
              <a:rPr lang="en-US" sz="2800" dirty="0">
                <a:solidFill>
                  <a:schemeClr val="bg1"/>
                </a:solidFill>
              </a:rPr>
              <a:t> 2014/2/29 yang </a:t>
            </a:r>
            <a:r>
              <a:rPr lang="en-US" sz="2800" dirty="0" err="1">
                <a:solidFill>
                  <a:schemeClr val="bg1"/>
                </a:solidFill>
              </a:rPr>
              <a:t>tidak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sesuai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dengan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tanggal</a:t>
            </a:r>
            <a:r>
              <a:rPr lang="en-US" sz="2800" dirty="0">
                <a:solidFill>
                  <a:schemeClr val="bg1"/>
                </a:solidFill>
              </a:rPr>
              <a:t> pada </a:t>
            </a:r>
            <a:r>
              <a:rPr lang="en-US" sz="2800" dirty="0" err="1">
                <a:solidFill>
                  <a:schemeClr val="bg1"/>
                </a:solidFill>
              </a:rPr>
              <a:t>umumnya</a:t>
            </a:r>
            <a:r>
              <a:rPr lang="en-US" sz="2800" dirty="0">
                <a:solidFill>
                  <a:schemeClr val="bg1"/>
                </a:solidFill>
              </a:rPr>
              <a:t>. </a:t>
            </a:r>
            <a:r>
              <a:rPr lang="en-US" sz="2800" dirty="0" err="1">
                <a:solidFill>
                  <a:schemeClr val="bg1"/>
                </a:solidFill>
              </a:rPr>
              <a:t>Terdapat</a:t>
            </a:r>
            <a:r>
              <a:rPr lang="en-US" sz="2800" dirty="0">
                <a:solidFill>
                  <a:schemeClr val="bg1"/>
                </a:solidFill>
              </a:rPr>
              <a:t> 413 baris yang </a:t>
            </a:r>
            <a:r>
              <a:rPr lang="en-US" sz="2800" dirty="0" err="1">
                <a:solidFill>
                  <a:schemeClr val="bg1"/>
                </a:solidFill>
              </a:rPr>
              <a:t>mengalami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kesalahan</a:t>
            </a:r>
            <a:r>
              <a:rPr lang="en-US" sz="2800" dirty="0">
                <a:solidFill>
                  <a:schemeClr val="bg1"/>
                </a:solidFill>
              </a:rPr>
              <a:t> input di </a:t>
            </a:r>
            <a:r>
              <a:rPr lang="en-US" sz="2800" dirty="0" err="1">
                <a:solidFill>
                  <a:schemeClr val="bg1"/>
                </a:solidFill>
              </a:rPr>
              <a:t>kolom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last_flight_date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dengan</a:t>
            </a:r>
            <a:r>
              <a:rPr lang="en-US" sz="2800" dirty="0">
                <a:solidFill>
                  <a:schemeClr val="bg1"/>
                </a:solidFill>
              </a:rPr>
              <a:t> total 0.6%, </a:t>
            </a:r>
            <a:r>
              <a:rPr lang="en-US" sz="2800" dirty="0" err="1">
                <a:solidFill>
                  <a:schemeClr val="bg1"/>
                </a:solidFill>
              </a:rPr>
              <a:t>sehingga</a:t>
            </a:r>
            <a:r>
              <a:rPr lang="en-US" sz="2800" dirty="0">
                <a:solidFill>
                  <a:schemeClr val="bg1"/>
                </a:solidFill>
              </a:rPr>
              <a:t> kami </a:t>
            </a:r>
            <a:r>
              <a:rPr lang="en-US" sz="2800" dirty="0" err="1">
                <a:solidFill>
                  <a:schemeClr val="bg1"/>
                </a:solidFill>
              </a:rPr>
              <a:t>memutuskan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untuk</a:t>
            </a:r>
            <a:r>
              <a:rPr lang="en-US" sz="2800" dirty="0">
                <a:solidFill>
                  <a:schemeClr val="bg1"/>
                </a:solidFill>
              </a:rPr>
              <a:t> drop baris </a:t>
            </a:r>
            <a:r>
              <a:rPr lang="en-US" sz="2800" dirty="0" err="1">
                <a:solidFill>
                  <a:schemeClr val="bg1"/>
                </a:solidFill>
              </a:rPr>
              <a:t>tersebut</a:t>
            </a:r>
            <a:r>
              <a:rPr lang="en-US" sz="2800" dirty="0">
                <a:solidFill>
                  <a:schemeClr val="bg1"/>
                </a:solidFill>
              </a:rPr>
              <a:t>.. </a:t>
            </a:r>
            <a:r>
              <a:rPr lang="en-US" sz="2800" dirty="0" err="1">
                <a:solidFill>
                  <a:schemeClr val="bg1"/>
                </a:solidFill>
              </a:rPr>
              <a:t>Fungsi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df.drop</a:t>
            </a:r>
            <a:r>
              <a:rPr lang="en-US" sz="2800" dirty="0">
                <a:solidFill>
                  <a:schemeClr val="bg1"/>
                </a:solidFill>
              </a:rPr>
              <a:t>(</a:t>
            </a:r>
            <a:r>
              <a:rPr lang="en-US" sz="2800" dirty="0" err="1">
                <a:solidFill>
                  <a:schemeClr val="bg1"/>
                </a:solidFill>
              </a:rPr>
              <a:t>df</a:t>
            </a:r>
            <a:r>
              <a:rPr lang="en-US" sz="2800" dirty="0">
                <a:solidFill>
                  <a:schemeClr val="bg1"/>
                </a:solidFill>
              </a:rPr>
              <a:t>[</a:t>
            </a:r>
            <a:r>
              <a:rPr lang="en-US" sz="2800" dirty="0" err="1">
                <a:solidFill>
                  <a:schemeClr val="bg1"/>
                </a:solidFill>
              </a:rPr>
              <a:t>df.last_flight_date.str.contains</a:t>
            </a:r>
            <a:r>
              <a:rPr lang="en-US" sz="2800" dirty="0">
                <a:solidFill>
                  <a:schemeClr val="bg1"/>
                </a:solidFill>
              </a:rPr>
              <a:t>('2014/2/29')].index, </a:t>
            </a:r>
            <a:r>
              <a:rPr lang="en-US" sz="2800" dirty="0" err="1">
                <a:solidFill>
                  <a:schemeClr val="bg1"/>
                </a:solidFill>
              </a:rPr>
              <a:t>inplace</a:t>
            </a:r>
            <a:r>
              <a:rPr lang="en-US" sz="2800" dirty="0">
                <a:solidFill>
                  <a:schemeClr val="bg1"/>
                </a:solidFill>
              </a:rPr>
              <a:t> = True)</a:t>
            </a:r>
            <a:endParaRPr lang="en-US" sz="2500" dirty="0">
              <a:solidFill>
                <a:schemeClr val="bg1"/>
              </a:solidFill>
              <a:latin typeface="Roboto"/>
              <a:cs typeface="Roboto"/>
            </a:endParaRPr>
          </a:p>
        </p:txBody>
      </p:sp>
      <p:sp>
        <p:nvSpPr>
          <p:cNvPr id="38" name="object 18">
            <a:extLst>
              <a:ext uri="{FF2B5EF4-FFF2-40B4-BE49-F238E27FC236}">
                <a16:creationId xmlns:a16="http://schemas.microsoft.com/office/drawing/2014/main" id="{50870003-82C2-B794-A16C-77EF96AEEB1A}"/>
              </a:ext>
            </a:extLst>
          </p:cNvPr>
          <p:cNvSpPr txBox="1"/>
          <p:nvPr/>
        </p:nvSpPr>
        <p:spPr>
          <a:xfrm>
            <a:off x="4053199" y="5741938"/>
            <a:ext cx="14234801" cy="3324628"/>
          </a:xfrm>
          <a:prstGeom prst="rect">
            <a:avLst/>
          </a:prstGeom>
        </p:spPr>
        <p:txBody>
          <a:bodyPr vert="horz" wrap="square" lIns="0" tIns="142875" rIns="0" bIns="0" rtlCol="0">
            <a:spAutoFit/>
          </a:bodyPr>
          <a:lstStyle/>
          <a:p>
            <a:pPr marL="503555">
              <a:lnSpc>
                <a:spcPct val="100000"/>
              </a:lnSpc>
              <a:spcBef>
                <a:spcPts val="1125"/>
              </a:spcBef>
            </a:pPr>
            <a:r>
              <a:rPr lang="en-US" sz="3000" b="1" spc="95" dirty="0">
                <a:solidFill>
                  <a:srgbClr val="F6D616"/>
                </a:solidFill>
                <a:latin typeface="Roboto"/>
                <a:cs typeface="Roboto"/>
              </a:rPr>
              <a:t>Handle Data Type</a:t>
            </a:r>
            <a:endParaRPr lang="en-US" sz="3000" b="1" spc="95" dirty="0">
              <a:latin typeface="Roboto"/>
              <a:cs typeface="Roboto"/>
            </a:endParaRPr>
          </a:p>
          <a:p>
            <a:pPr marL="503555">
              <a:lnSpc>
                <a:spcPct val="100000"/>
              </a:lnSpc>
              <a:spcBef>
                <a:spcPts val="1125"/>
              </a:spcBef>
            </a:pPr>
            <a:r>
              <a:rPr lang="en-US" sz="2800" dirty="0" err="1">
                <a:solidFill>
                  <a:schemeClr val="bg1"/>
                </a:solidFill>
              </a:rPr>
              <a:t>Merubah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tipe</a:t>
            </a:r>
            <a:r>
              <a:rPr lang="en-US" sz="2800" dirty="0">
                <a:solidFill>
                  <a:schemeClr val="bg1"/>
                </a:solidFill>
              </a:rPr>
              <a:t> data </a:t>
            </a:r>
            <a:r>
              <a:rPr lang="en-US" sz="2800" dirty="0" err="1">
                <a:solidFill>
                  <a:schemeClr val="bg1"/>
                </a:solidFill>
              </a:rPr>
              <a:t>kolom</a:t>
            </a:r>
            <a:r>
              <a:rPr lang="en-US" sz="2800" dirty="0">
                <a:solidFill>
                  <a:schemeClr val="bg1"/>
                </a:solidFill>
              </a:rPr>
              <a:t> FFP_DATE, FIRST_FLIGHT_DATE, LOAD_TIME, LAST_FLIGHT_DATE </a:t>
            </a:r>
            <a:r>
              <a:rPr lang="en-US" sz="2800" dirty="0" err="1">
                <a:solidFill>
                  <a:schemeClr val="bg1"/>
                </a:solidFill>
              </a:rPr>
              <a:t>dari</a:t>
            </a:r>
            <a:r>
              <a:rPr lang="en-US" sz="2800" dirty="0">
                <a:solidFill>
                  <a:schemeClr val="bg1"/>
                </a:solidFill>
              </a:rPr>
              <a:t> string object </a:t>
            </a:r>
            <a:r>
              <a:rPr lang="en-US" sz="2800" dirty="0" err="1">
                <a:solidFill>
                  <a:schemeClr val="bg1"/>
                </a:solidFill>
              </a:rPr>
              <a:t>menjadi</a:t>
            </a:r>
            <a:r>
              <a:rPr lang="en-US" sz="2800" dirty="0">
                <a:solidFill>
                  <a:schemeClr val="bg1"/>
                </a:solidFill>
              </a:rPr>
              <a:t> datetime.</a:t>
            </a:r>
          </a:p>
          <a:p>
            <a:pPr marL="503555">
              <a:lnSpc>
                <a:spcPct val="100000"/>
              </a:lnSpc>
              <a:spcBef>
                <a:spcPts val="1125"/>
              </a:spcBef>
            </a:pPr>
            <a:r>
              <a:rPr lang="en-US" sz="2800" dirty="0" err="1">
                <a:solidFill>
                  <a:schemeClr val="bg1"/>
                </a:solidFill>
                <a:latin typeface="Roboto"/>
                <a:cs typeface="Roboto"/>
              </a:rPr>
              <a:t>Fungsi</a:t>
            </a:r>
            <a:r>
              <a:rPr lang="en-US" sz="2800" dirty="0">
                <a:solidFill>
                  <a:schemeClr val="bg1"/>
                </a:solidFill>
                <a:latin typeface="Roboto"/>
                <a:cs typeface="Roboto"/>
              </a:rPr>
              <a:t> </a:t>
            </a:r>
          </a:p>
          <a:p>
            <a:pPr marL="503555">
              <a:lnSpc>
                <a:spcPct val="100000"/>
              </a:lnSpc>
              <a:spcBef>
                <a:spcPts val="1125"/>
              </a:spcBef>
            </a:pPr>
            <a:r>
              <a:rPr lang="it-IT" sz="2800" dirty="0">
                <a:solidFill>
                  <a:schemeClr val="bg1"/>
                </a:solidFill>
                <a:latin typeface="Roboto"/>
                <a:cs typeface="Roboto"/>
              </a:rPr>
              <a:t>for col in cats_date:</a:t>
            </a:r>
          </a:p>
          <a:p>
            <a:pPr marL="503555">
              <a:lnSpc>
                <a:spcPct val="100000"/>
              </a:lnSpc>
              <a:spcBef>
                <a:spcPts val="1125"/>
              </a:spcBef>
            </a:pPr>
            <a:r>
              <a:rPr lang="it-IT" sz="2800" dirty="0">
                <a:solidFill>
                  <a:schemeClr val="bg1"/>
                </a:solidFill>
                <a:latin typeface="Roboto"/>
                <a:cs typeface="Roboto"/>
              </a:rPr>
              <a:t>df[col] = pd.to_datetime(df[col])</a:t>
            </a:r>
            <a:endParaRPr lang="en-US" sz="2500" dirty="0">
              <a:solidFill>
                <a:schemeClr val="bg1"/>
              </a:solidFill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object 14"/>
          <p:cNvGrpSpPr/>
          <p:nvPr/>
        </p:nvGrpSpPr>
        <p:grpSpPr>
          <a:xfrm>
            <a:off x="-228599" y="7124700"/>
            <a:ext cx="4419600" cy="3099193"/>
            <a:chOff x="1028700" y="3658263"/>
            <a:chExt cx="8075295" cy="6628765"/>
          </a:xfrm>
        </p:grpSpPr>
        <p:pic>
          <p:nvPicPr>
            <p:cNvPr id="15" name="object 1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28700" y="4742178"/>
              <a:ext cx="5581649" cy="5544820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96902" y="4742479"/>
              <a:ext cx="5806827" cy="4937374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37015" y="3658263"/>
              <a:ext cx="3571874" cy="1085849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0" y="36042"/>
            <a:ext cx="9597390" cy="1016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500" spc="25" dirty="0">
                <a:solidFill>
                  <a:srgbClr val="F6D616"/>
                </a:solidFill>
                <a:latin typeface="Roboto"/>
                <a:cs typeface="Roboto"/>
              </a:rPr>
              <a:t>P</a:t>
            </a:r>
            <a:r>
              <a:rPr sz="6500" spc="-75" dirty="0">
                <a:solidFill>
                  <a:srgbClr val="F6D616"/>
                </a:solidFill>
                <a:latin typeface="Roboto"/>
                <a:cs typeface="Roboto"/>
              </a:rPr>
              <a:t>R</a:t>
            </a:r>
            <a:r>
              <a:rPr sz="6500" spc="105" dirty="0">
                <a:solidFill>
                  <a:srgbClr val="F6D616"/>
                </a:solidFill>
                <a:latin typeface="Roboto"/>
                <a:cs typeface="Roboto"/>
              </a:rPr>
              <a:t>E</a:t>
            </a:r>
            <a:r>
              <a:rPr sz="6500" spc="120" dirty="0">
                <a:solidFill>
                  <a:srgbClr val="F6D616"/>
                </a:solidFill>
                <a:latin typeface="Roboto"/>
                <a:cs typeface="Roboto"/>
              </a:rPr>
              <a:t> </a:t>
            </a:r>
            <a:r>
              <a:rPr sz="6500" spc="-1140" dirty="0">
                <a:solidFill>
                  <a:srgbClr val="F6D616"/>
                </a:solidFill>
                <a:latin typeface="Roboto"/>
                <a:cs typeface="Roboto"/>
              </a:rPr>
              <a:t>-</a:t>
            </a:r>
            <a:r>
              <a:rPr sz="6500" spc="120" dirty="0">
                <a:solidFill>
                  <a:srgbClr val="F6D616"/>
                </a:solidFill>
                <a:latin typeface="Roboto"/>
                <a:cs typeface="Roboto"/>
              </a:rPr>
              <a:t> </a:t>
            </a:r>
            <a:r>
              <a:rPr sz="6500" spc="25" dirty="0">
                <a:solidFill>
                  <a:srgbClr val="F6D616"/>
                </a:solidFill>
                <a:latin typeface="Roboto"/>
                <a:cs typeface="Roboto"/>
              </a:rPr>
              <a:t>P</a:t>
            </a:r>
            <a:r>
              <a:rPr sz="6500" spc="-75" dirty="0">
                <a:solidFill>
                  <a:srgbClr val="F6D616"/>
                </a:solidFill>
                <a:latin typeface="Roboto"/>
                <a:cs typeface="Roboto"/>
              </a:rPr>
              <a:t>R</a:t>
            </a:r>
            <a:r>
              <a:rPr sz="6500" spc="95" dirty="0">
                <a:solidFill>
                  <a:srgbClr val="F6D616"/>
                </a:solidFill>
                <a:latin typeface="Roboto"/>
                <a:cs typeface="Roboto"/>
              </a:rPr>
              <a:t>O</a:t>
            </a:r>
            <a:r>
              <a:rPr sz="6500" spc="170" dirty="0">
                <a:solidFill>
                  <a:srgbClr val="F6D616"/>
                </a:solidFill>
                <a:latin typeface="Roboto"/>
                <a:cs typeface="Roboto"/>
              </a:rPr>
              <a:t>C</a:t>
            </a:r>
            <a:r>
              <a:rPr sz="6500" spc="165" dirty="0">
                <a:solidFill>
                  <a:srgbClr val="F6D616"/>
                </a:solidFill>
                <a:latin typeface="Roboto"/>
                <a:cs typeface="Roboto"/>
              </a:rPr>
              <a:t>E</a:t>
            </a:r>
            <a:r>
              <a:rPr sz="6500" spc="-60" dirty="0">
                <a:solidFill>
                  <a:srgbClr val="F6D616"/>
                </a:solidFill>
                <a:latin typeface="Roboto"/>
                <a:cs typeface="Roboto"/>
              </a:rPr>
              <a:t>SS</a:t>
            </a:r>
            <a:r>
              <a:rPr sz="6500" spc="-10" dirty="0">
                <a:solidFill>
                  <a:srgbClr val="F6D616"/>
                </a:solidFill>
                <a:latin typeface="Roboto"/>
                <a:cs typeface="Roboto"/>
              </a:rPr>
              <a:t>I</a:t>
            </a:r>
            <a:r>
              <a:rPr sz="6500" spc="114" dirty="0">
                <a:solidFill>
                  <a:srgbClr val="F6D616"/>
                </a:solidFill>
                <a:latin typeface="Roboto"/>
                <a:cs typeface="Roboto"/>
              </a:rPr>
              <a:t>N</a:t>
            </a:r>
            <a:r>
              <a:rPr sz="6500" spc="25" dirty="0">
                <a:solidFill>
                  <a:srgbClr val="F6D616"/>
                </a:solidFill>
                <a:latin typeface="Roboto"/>
                <a:cs typeface="Roboto"/>
              </a:rPr>
              <a:t>G</a:t>
            </a:r>
            <a:r>
              <a:rPr sz="6500" spc="120" dirty="0">
                <a:solidFill>
                  <a:srgbClr val="F6D616"/>
                </a:solidFill>
                <a:latin typeface="Roboto"/>
                <a:cs typeface="Roboto"/>
              </a:rPr>
              <a:t> </a:t>
            </a:r>
            <a:r>
              <a:rPr sz="6500" spc="-80" dirty="0">
                <a:solidFill>
                  <a:srgbClr val="F6D616"/>
                </a:solidFill>
                <a:latin typeface="Roboto"/>
                <a:cs typeface="Roboto"/>
              </a:rPr>
              <a:t>D</a:t>
            </a:r>
            <a:r>
              <a:rPr sz="6500" spc="190" dirty="0">
                <a:solidFill>
                  <a:srgbClr val="F6D616"/>
                </a:solidFill>
                <a:latin typeface="Roboto"/>
                <a:cs typeface="Roboto"/>
              </a:rPr>
              <a:t>A</a:t>
            </a:r>
            <a:r>
              <a:rPr sz="6500" spc="50" dirty="0">
                <a:solidFill>
                  <a:srgbClr val="F6D616"/>
                </a:solidFill>
                <a:latin typeface="Roboto"/>
                <a:cs typeface="Roboto"/>
              </a:rPr>
              <a:t>T</a:t>
            </a:r>
            <a:r>
              <a:rPr sz="6500" spc="130" dirty="0">
                <a:solidFill>
                  <a:srgbClr val="F6D616"/>
                </a:solidFill>
                <a:latin typeface="Roboto"/>
                <a:cs typeface="Roboto"/>
              </a:rPr>
              <a:t>A</a:t>
            </a:r>
            <a:endParaRPr sz="6500" dirty="0">
              <a:latin typeface="Roboto"/>
              <a:cs typeface="Roboto"/>
            </a:endParaRPr>
          </a:p>
        </p:txBody>
      </p:sp>
      <p:sp>
        <p:nvSpPr>
          <p:cNvPr id="30" name="object 18">
            <a:extLst>
              <a:ext uri="{FF2B5EF4-FFF2-40B4-BE49-F238E27FC236}">
                <a16:creationId xmlns:a16="http://schemas.microsoft.com/office/drawing/2014/main" id="{DB81EFCB-A1CC-3541-329F-0E1CBB43177E}"/>
              </a:ext>
            </a:extLst>
          </p:cNvPr>
          <p:cNvSpPr txBox="1"/>
          <p:nvPr/>
        </p:nvSpPr>
        <p:spPr>
          <a:xfrm>
            <a:off x="0" y="1066231"/>
            <a:ext cx="17907000" cy="1608774"/>
          </a:xfrm>
          <a:prstGeom prst="rect">
            <a:avLst/>
          </a:prstGeom>
        </p:spPr>
        <p:txBody>
          <a:bodyPr vert="horz" wrap="square" lIns="0" tIns="142875" rIns="0" bIns="0" rtlCol="0">
            <a:spAutoFit/>
          </a:bodyPr>
          <a:lstStyle/>
          <a:p>
            <a:pPr marL="503555">
              <a:lnSpc>
                <a:spcPct val="100000"/>
              </a:lnSpc>
              <a:spcBef>
                <a:spcPts val="1125"/>
              </a:spcBef>
            </a:pPr>
            <a:r>
              <a:rPr lang="en-US" sz="3000" b="1" spc="95" dirty="0">
                <a:solidFill>
                  <a:srgbClr val="F6D616"/>
                </a:solidFill>
                <a:latin typeface="Roboto"/>
                <a:cs typeface="Roboto"/>
              </a:rPr>
              <a:t>Feature </a:t>
            </a:r>
            <a:r>
              <a:rPr lang="en-US" sz="3000" b="1" spc="95" dirty="0" err="1">
                <a:solidFill>
                  <a:srgbClr val="F6D616"/>
                </a:solidFill>
                <a:latin typeface="Roboto"/>
                <a:cs typeface="Roboto"/>
              </a:rPr>
              <a:t>Enginering</a:t>
            </a:r>
            <a:endParaRPr lang="en-US" sz="3000" b="1" spc="95" dirty="0">
              <a:solidFill>
                <a:srgbClr val="F6D616"/>
              </a:solidFill>
              <a:latin typeface="Roboto"/>
              <a:cs typeface="Roboto"/>
            </a:endParaRPr>
          </a:p>
          <a:p>
            <a:pPr marL="503555">
              <a:lnSpc>
                <a:spcPct val="100000"/>
              </a:lnSpc>
              <a:spcBef>
                <a:spcPts val="1125"/>
              </a:spcBef>
            </a:pPr>
            <a:r>
              <a:rPr lang="en-US" sz="2800" dirty="0" err="1">
                <a:solidFill>
                  <a:schemeClr val="bg1"/>
                </a:solidFill>
                <a:latin typeface="Roboto"/>
                <a:cs typeface="Roboto"/>
              </a:rPr>
              <a:t>Membuat</a:t>
            </a:r>
            <a:r>
              <a:rPr lang="en-US" sz="2800" dirty="0">
                <a:solidFill>
                  <a:schemeClr val="bg1"/>
                </a:solidFill>
                <a:latin typeface="Roboto"/>
                <a:cs typeface="Roboto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Roboto"/>
                <a:cs typeface="Roboto"/>
              </a:rPr>
              <a:t>kolom</a:t>
            </a:r>
            <a:r>
              <a:rPr lang="en-US" sz="2800" dirty="0">
                <a:solidFill>
                  <a:schemeClr val="bg1"/>
                </a:solidFill>
                <a:latin typeface="Roboto"/>
                <a:cs typeface="Roboto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Roboto"/>
                <a:cs typeface="Roboto"/>
              </a:rPr>
              <a:t>baru</a:t>
            </a:r>
            <a:r>
              <a:rPr lang="en-US" sz="2800" dirty="0">
                <a:solidFill>
                  <a:schemeClr val="bg1"/>
                </a:solidFill>
                <a:latin typeface="Roboto"/>
                <a:cs typeface="Roboto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Roboto"/>
                <a:cs typeface="Roboto"/>
              </a:rPr>
              <a:t>bernama</a:t>
            </a:r>
            <a:r>
              <a:rPr lang="en-US" sz="2800" dirty="0">
                <a:solidFill>
                  <a:schemeClr val="bg1"/>
                </a:solidFill>
                <a:latin typeface="Roboto"/>
                <a:cs typeface="Roboto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Roboto"/>
                <a:cs typeface="Roboto"/>
              </a:rPr>
              <a:t>length_relation</a:t>
            </a:r>
            <a:r>
              <a:rPr lang="en-US" sz="2800" dirty="0">
                <a:solidFill>
                  <a:schemeClr val="bg1"/>
                </a:solidFill>
                <a:latin typeface="Roboto"/>
                <a:cs typeface="Roboto"/>
              </a:rPr>
              <a:t>. </a:t>
            </a:r>
            <a:r>
              <a:rPr lang="en-US" sz="2800" dirty="0" err="1">
                <a:solidFill>
                  <a:schemeClr val="bg1"/>
                </a:solidFill>
                <a:latin typeface="Roboto"/>
                <a:cs typeface="Roboto"/>
              </a:rPr>
              <a:t>length_relation</a:t>
            </a:r>
            <a:r>
              <a:rPr lang="en-US" sz="2800" dirty="0">
                <a:solidFill>
                  <a:schemeClr val="bg1"/>
                </a:solidFill>
                <a:latin typeface="Roboto"/>
                <a:cs typeface="Roboto"/>
              </a:rPr>
              <a:t>  </a:t>
            </a:r>
            <a:r>
              <a:rPr lang="sv-SE" sz="2800" dirty="0">
                <a:solidFill>
                  <a:schemeClr val="bg1"/>
                </a:solidFill>
              </a:rPr>
              <a:t>feature baru yang menunjukkan durasi atau sudah berapa lama seseorang menjadi member .</a:t>
            </a:r>
            <a:endParaRPr lang="en-US" sz="2500" dirty="0">
              <a:solidFill>
                <a:schemeClr val="bg1"/>
              </a:solidFill>
              <a:latin typeface="Roboto"/>
              <a:cs typeface="Roboto"/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0F900549-20C1-D2FC-6C45-3F18018055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39881" y="6670013"/>
            <a:ext cx="8131215" cy="361698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D5B628D-B348-BA81-6E63-A5A0588B24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" y="3154469"/>
            <a:ext cx="16916400" cy="1291707"/>
          </a:xfrm>
          <a:prstGeom prst="rect">
            <a:avLst/>
          </a:prstGeom>
        </p:spPr>
      </p:pic>
      <p:sp>
        <p:nvSpPr>
          <p:cNvPr id="4" name="object 18">
            <a:extLst>
              <a:ext uri="{FF2B5EF4-FFF2-40B4-BE49-F238E27FC236}">
                <a16:creationId xmlns:a16="http://schemas.microsoft.com/office/drawing/2014/main" id="{41263E31-B57D-BFBA-74B7-3A5CA55968C4}"/>
              </a:ext>
            </a:extLst>
          </p:cNvPr>
          <p:cNvSpPr txBox="1"/>
          <p:nvPr/>
        </p:nvSpPr>
        <p:spPr>
          <a:xfrm>
            <a:off x="3886200" y="4446176"/>
            <a:ext cx="13792200" cy="1608774"/>
          </a:xfrm>
          <a:prstGeom prst="rect">
            <a:avLst/>
          </a:prstGeom>
        </p:spPr>
        <p:txBody>
          <a:bodyPr vert="horz" wrap="square" lIns="0" tIns="142875" rIns="0" bIns="0" rtlCol="0">
            <a:spAutoFit/>
          </a:bodyPr>
          <a:lstStyle/>
          <a:p>
            <a:pPr marL="503555">
              <a:lnSpc>
                <a:spcPct val="100000"/>
              </a:lnSpc>
              <a:spcBef>
                <a:spcPts val="1125"/>
              </a:spcBef>
            </a:pPr>
            <a:r>
              <a:rPr lang="en-US" sz="3000" b="1" spc="95" dirty="0" err="1">
                <a:solidFill>
                  <a:srgbClr val="F6D616"/>
                </a:solidFill>
                <a:latin typeface="Roboto"/>
                <a:cs typeface="Roboto"/>
              </a:rPr>
              <a:t>Redifine</a:t>
            </a:r>
            <a:r>
              <a:rPr lang="en-US" sz="3000" b="1" spc="95" dirty="0">
                <a:solidFill>
                  <a:srgbClr val="F6D616"/>
                </a:solidFill>
                <a:latin typeface="Roboto"/>
                <a:cs typeface="Roboto"/>
              </a:rPr>
              <a:t> Dataset</a:t>
            </a:r>
          </a:p>
          <a:p>
            <a:pPr marL="503555">
              <a:lnSpc>
                <a:spcPct val="100000"/>
              </a:lnSpc>
              <a:spcBef>
                <a:spcPts val="1125"/>
              </a:spcBef>
            </a:pPr>
            <a:r>
              <a:rPr lang="en-US" sz="2800" dirty="0" err="1">
                <a:solidFill>
                  <a:schemeClr val="bg1"/>
                </a:solidFill>
              </a:rPr>
              <a:t>Setelah</a:t>
            </a:r>
            <a:r>
              <a:rPr lang="en-US" sz="2800" dirty="0">
                <a:solidFill>
                  <a:schemeClr val="bg1"/>
                </a:solidFill>
              </a:rPr>
              <a:t> Pre-Processing dataset </a:t>
            </a:r>
            <a:r>
              <a:rPr lang="en-US" sz="2800" dirty="0" err="1">
                <a:solidFill>
                  <a:schemeClr val="bg1"/>
                </a:solidFill>
              </a:rPr>
              <a:t>akan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dikelompokkan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ulang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berdasarkan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tipe</a:t>
            </a:r>
            <a:r>
              <a:rPr lang="en-US" sz="2800" dirty="0">
                <a:solidFill>
                  <a:schemeClr val="bg1"/>
                </a:solidFill>
              </a:rPr>
              <a:t> data </a:t>
            </a:r>
            <a:r>
              <a:rPr lang="en-US" sz="2800" dirty="0" err="1">
                <a:solidFill>
                  <a:schemeClr val="bg1"/>
                </a:solidFill>
              </a:rPr>
              <a:t>numerikal</a:t>
            </a:r>
            <a:r>
              <a:rPr lang="en-US" sz="2800" dirty="0">
                <a:solidFill>
                  <a:schemeClr val="bg1"/>
                </a:solidFill>
              </a:rPr>
              <a:t>, </a:t>
            </a:r>
            <a:r>
              <a:rPr lang="en-US" sz="2800" dirty="0" err="1">
                <a:solidFill>
                  <a:schemeClr val="bg1"/>
                </a:solidFill>
              </a:rPr>
              <a:t>kategorikal</a:t>
            </a:r>
            <a:r>
              <a:rPr lang="en-US" sz="2800" dirty="0">
                <a:solidFill>
                  <a:schemeClr val="bg1"/>
                </a:solidFill>
              </a:rPr>
              <a:t>, dan datetime.</a:t>
            </a:r>
            <a:endParaRPr lang="en-US" sz="2500" dirty="0">
              <a:solidFill>
                <a:schemeClr val="bg1"/>
              </a:solidFill>
              <a:latin typeface="Roboto"/>
              <a:cs typeface="Roboto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6AB5D8-2512-80A3-326A-B49171DCAD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31957" y="6348123"/>
            <a:ext cx="13106400" cy="1608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0429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293361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6" name="object 16"/>
          <p:cNvGrpSpPr/>
          <p:nvPr/>
        </p:nvGrpSpPr>
        <p:grpSpPr>
          <a:xfrm>
            <a:off x="1931938" y="683607"/>
            <a:ext cx="5362575" cy="3813175"/>
            <a:chOff x="454950" y="5938245"/>
            <a:chExt cx="5362575" cy="3813175"/>
          </a:xfrm>
        </p:grpSpPr>
        <p:sp>
          <p:nvSpPr>
            <p:cNvPr id="17" name="object 17"/>
            <p:cNvSpPr/>
            <p:nvPr/>
          </p:nvSpPr>
          <p:spPr>
            <a:xfrm>
              <a:off x="574694" y="7101444"/>
              <a:ext cx="5243195" cy="2649855"/>
            </a:xfrm>
            <a:custGeom>
              <a:avLst/>
              <a:gdLst/>
              <a:ahLst/>
              <a:cxnLst/>
              <a:rect l="l" t="t" r="r" b="b"/>
              <a:pathLst>
                <a:path w="5243195" h="2649854">
                  <a:moveTo>
                    <a:pt x="4756915" y="2649843"/>
                  </a:moveTo>
                  <a:lnTo>
                    <a:pt x="485774" y="2649843"/>
                  </a:lnTo>
                  <a:lnTo>
                    <a:pt x="437762" y="2647466"/>
                  </a:lnTo>
                  <a:lnTo>
                    <a:pt x="390562" y="2640422"/>
                  </a:lnTo>
                  <a:lnTo>
                    <a:pt x="344494" y="2628845"/>
                  </a:lnTo>
                  <a:lnTo>
                    <a:pt x="299876" y="2612865"/>
                  </a:lnTo>
                  <a:lnTo>
                    <a:pt x="257028" y="2592615"/>
                  </a:lnTo>
                  <a:lnTo>
                    <a:pt x="216266" y="2568226"/>
                  </a:lnTo>
                  <a:lnTo>
                    <a:pt x="177911" y="2539831"/>
                  </a:lnTo>
                  <a:lnTo>
                    <a:pt x="142280" y="2507562"/>
                  </a:lnTo>
                  <a:lnTo>
                    <a:pt x="110010" y="2471931"/>
                  </a:lnTo>
                  <a:lnTo>
                    <a:pt x="81615" y="2433576"/>
                  </a:lnTo>
                  <a:lnTo>
                    <a:pt x="57227" y="2392814"/>
                  </a:lnTo>
                  <a:lnTo>
                    <a:pt x="36977" y="2349965"/>
                  </a:lnTo>
                  <a:lnTo>
                    <a:pt x="20997" y="2305348"/>
                  </a:lnTo>
                  <a:lnTo>
                    <a:pt x="9420" y="2259280"/>
                  </a:lnTo>
                  <a:lnTo>
                    <a:pt x="2377" y="2212080"/>
                  </a:lnTo>
                  <a:lnTo>
                    <a:pt x="0" y="2164068"/>
                  </a:lnTo>
                  <a:lnTo>
                    <a:pt x="0" y="485774"/>
                  </a:lnTo>
                  <a:lnTo>
                    <a:pt x="2377" y="437762"/>
                  </a:lnTo>
                  <a:lnTo>
                    <a:pt x="9420" y="390562"/>
                  </a:lnTo>
                  <a:lnTo>
                    <a:pt x="20997" y="344494"/>
                  </a:lnTo>
                  <a:lnTo>
                    <a:pt x="36977" y="299876"/>
                  </a:lnTo>
                  <a:lnTo>
                    <a:pt x="57227" y="257028"/>
                  </a:lnTo>
                  <a:lnTo>
                    <a:pt x="81615" y="216266"/>
                  </a:lnTo>
                  <a:lnTo>
                    <a:pt x="110010" y="177911"/>
                  </a:lnTo>
                  <a:lnTo>
                    <a:pt x="142280" y="142280"/>
                  </a:lnTo>
                  <a:lnTo>
                    <a:pt x="177911" y="110010"/>
                  </a:lnTo>
                  <a:lnTo>
                    <a:pt x="216266" y="81616"/>
                  </a:lnTo>
                  <a:lnTo>
                    <a:pt x="257028" y="57227"/>
                  </a:lnTo>
                  <a:lnTo>
                    <a:pt x="299876" y="36977"/>
                  </a:lnTo>
                  <a:lnTo>
                    <a:pt x="344494" y="20997"/>
                  </a:lnTo>
                  <a:lnTo>
                    <a:pt x="390562" y="9420"/>
                  </a:lnTo>
                  <a:lnTo>
                    <a:pt x="437762" y="2377"/>
                  </a:lnTo>
                  <a:lnTo>
                    <a:pt x="485774" y="0"/>
                  </a:lnTo>
                  <a:lnTo>
                    <a:pt x="4756915" y="0"/>
                  </a:lnTo>
                  <a:lnTo>
                    <a:pt x="4804927" y="2377"/>
                  </a:lnTo>
                  <a:lnTo>
                    <a:pt x="4852127" y="9420"/>
                  </a:lnTo>
                  <a:lnTo>
                    <a:pt x="4898195" y="20997"/>
                  </a:lnTo>
                  <a:lnTo>
                    <a:pt x="4942812" y="36977"/>
                  </a:lnTo>
                  <a:lnTo>
                    <a:pt x="4985661" y="57227"/>
                  </a:lnTo>
                  <a:lnTo>
                    <a:pt x="5026422" y="81616"/>
                  </a:lnTo>
                  <a:lnTo>
                    <a:pt x="5064778" y="110010"/>
                  </a:lnTo>
                  <a:lnTo>
                    <a:pt x="5100409" y="142280"/>
                  </a:lnTo>
                  <a:lnTo>
                    <a:pt x="5132678" y="177911"/>
                  </a:lnTo>
                  <a:lnTo>
                    <a:pt x="5161073" y="216266"/>
                  </a:lnTo>
                  <a:lnTo>
                    <a:pt x="5185462" y="257028"/>
                  </a:lnTo>
                  <a:lnTo>
                    <a:pt x="5205712" y="299876"/>
                  </a:lnTo>
                  <a:lnTo>
                    <a:pt x="5221692" y="344494"/>
                  </a:lnTo>
                  <a:lnTo>
                    <a:pt x="5233269" y="390562"/>
                  </a:lnTo>
                  <a:lnTo>
                    <a:pt x="5240312" y="437762"/>
                  </a:lnTo>
                  <a:lnTo>
                    <a:pt x="5242690" y="485774"/>
                  </a:lnTo>
                  <a:lnTo>
                    <a:pt x="5242690" y="2164068"/>
                  </a:lnTo>
                  <a:lnTo>
                    <a:pt x="5240312" y="2212080"/>
                  </a:lnTo>
                  <a:lnTo>
                    <a:pt x="5233269" y="2259280"/>
                  </a:lnTo>
                  <a:lnTo>
                    <a:pt x="5221692" y="2305348"/>
                  </a:lnTo>
                  <a:lnTo>
                    <a:pt x="5205712" y="2349965"/>
                  </a:lnTo>
                  <a:lnTo>
                    <a:pt x="5185462" y="2392814"/>
                  </a:lnTo>
                  <a:lnTo>
                    <a:pt x="5161073" y="2433576"/>
                  </a:lnTo>
                  <a:lnTo>
                    <a:pt x="5132678" y="2471931"/>
                  </a:lnTo>
                  <a:lnTo>
                    <a:pt x="5100409" y="2507562"/>
                  </a:lnTo>
                  <a:lnTo>
                    <a:pt x="5064778" y="2539831"/>
                  </a:lnTo>
                  <a:lnTo>
                    <a:pt x="5026422" y="2568226"/>
                  </a:lnTo>
                  <a:lnTo>
                    <a:pt x="4985661" y="2592615"/>
                  </a:lnTo>
                  <a:lnTo>
                    <a:pt x="4942812" y="2612865"/>
                  </a:lnTo>
                  <a:lnTo>
                    <a:pt x="4898195" y="2628845"/>
                  </a:lnTo>
                  <a:lnTo>
                    <a:pt x="4852127" y="2640422"/>
                  </a:lnTo>
                  <a:lnTo>
                    <a:pt x="4804927" y="2647466"/>
                  </a:lnTo>
                  <a:lnTo>
                    <a:pt x="4756915" y="2649843"/>
                  </a:lnTo>
                  <a:close/>
                </a:path>
              </a:pathLst>
            </a:custGeom>
            <a:solidFill>
              <a:srgbClr val="050E2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454939" y="5938252"/>
              <a:ext cx="5243195" cy="3660775"/>
            </a:xfrm>
            <a:custGeom>
              <a:avLst/>
              <a:gdLst/>
              <a:ahLst/>
              <a:cxnLst/>
              <a:rect l="l" t="t" r="r" b="b"/>
              <a:pathLst>
                <a:path w="5243195" h="3660775">
                  <a:moveTo>
                    <a:pt x="5242699" y="1496352"/>
                  </a:moveTo>
                  <a:lnTo>
                    <a:pt x="5240312" y="1448333"/>
                  </a:lnTo>
                  <a:lnTo>
                    <a:pt x="5233276" y="1401140"/>
                  </a:lnTo>
                  <a:lnTo>
                    <a:pt x="5221694" y="1355077"/>
                  </a:lnTo>
                  <a:lnTo>
                    <a:pt x="5205717" y="1310449"/>
                  </a:lnTo>
                  <a:lnTo>
                    <a:pt x="5185461" y="1267599"/>
                  </a:lnTo>
                  <a:lnTo>
                    <a:pt x="5161077" y="1226845"/>
                  </a:lnTo>
                  <a:lnTo>
                    <a:pt x="5132679" y="1188491"/>
                  </a:lnTo>
                  <a:lnTo>
                    <a:pt x="5100409" y="1152855"/>
                  </a:lnTo>
                  <a:lnTo>
                    <a:pt x="5064785" y="1120584"/>
                  </a:lnTo>
                  <a:lnTo>
                    <a:pt x="5026431" y="1092187"/>
                  </a:lnTo>
                  <a:lnTo>
                    <a:pt x="4985664" y="1067803"/>
                  </a:lnTo>
                  <a:lnTo>
                    <a:pt x="4942814" y="1047559"/>
                  </a:lnTo>
                  <a:lnTo>
                    <a:pt x="4898199" y="1031570"/>
                  </a:lnTo>
                  <a:lnTo>
                    <a:pt x="4852136" y="1020000"/>
                  </a:lnTo>
                  <a:lnTo>
                    <a:pt x="4804930" y="1012952"/>
                  </a:lnTo>
                  <a:lnTo>
                    <a:pt x="4756924" y="1010577"/>
                  </a:lnTo>
                  <a:lnTo>
                    <a:pt x="3365716" y="1010577"/>
                  </a:lnTo>
                  <a:lnTo>
                    <a:pt x="3376104" y="972781"/>
                  </a:lnTo>
                  <a:lnTo>
                    <a:pt x="3385743" y="927417"/>
                  </a:lnTo>
                  <a:lnTo>
                    <a:pt x="3392716" y="881126"/>
                  </a:lnTo>
                  <a:lnTo>
                    <a:pt x="3396970" y="833996"/>
                  </a:lnTo>
                  <a:lnTo>
                    <a:pt x="3398405" y="786117"/>
                  </a:lnTo>
                  <a:lnTo>
                    <a:pt x="3396970" y="738225"/>
                  </a:lnTo>
                  <a:lnTo>
                    <a:pt x="3392716" y="691095"/>
                  </a:lnTo>
                  <a:lnTo>
                    <a:pt x="3385743" y="644804"/>
                  </a:lnTo>
                  <a:lnTo>
                    <a:pt x="3376104" y="599440"/>
                  </a:lnTo>
                  <a:lnTo>
                    <a:pt x="3363912" y="555078"/>
                  </a:lnTo>
                  <a:lnTo>
                    <a:pt x="3349218" y="511810"/>
                  </a:lnTo>
                  <a:lnTo>
                    <a:pt x="3332137" y="469709"/>
                  </a:lnTo>
                  <a:lnTo>
                    <a:pt x="3312718" y="428866"/>
                  </a:lnTo>
                  <a:lnTo>
                    <a:pt x="3291078" y="389343"/>
                  </a:lnTo>
                  <a:lnTo>
                    <a:pt x="3267265" y="351243"/>
                  </a:lnTo>
                  <a:lnTo>
                    <a:pt x="3241395" y="314642"/>
                  </a:lnTo>
                  <a:lnTo>
                    <a:pt x="3213519" y="279628"/>
                  </a:lnTo>
                  <a:lnTo>
                    <a:pt x="3183737" y="246278"/>
                  </a:lnTo>
                  <a:lnTo>
                    <a:pt x="3152127" y="214668"/>
                  </a:lnTo>
                  <a:lnTo>
                    <a:pt x="3118777" y="184886"/>
                  </a:lnTo>
                  <a:lnTo>
                    <a:pt x="3083750" y="157010"/>
                  </a:lnTo>
                  <a:lnTo>
                    <a:pt x="3047149" y="131127"/>
                  </a:lnTo>
                  <a:lnTo>
                    <a:pt x="3009049" y="107327"/>
                  </a:lnTo>
                  <a:lnTo>
                    <a:pt x="2969539" y="85674"/>
                  </a:lnTo>
                  <a:lnTo>
                    <a:pt x="2928696" y="66268"/>
                  </a:lnTo>
                  <a:lnTo>
                    <a:pt x="2886583" y="49174"/>
                  </a:lnTo>
                  <a:lnTo>
                    <a:pt x="2843314" y="34493"/>
                  </a:lnTo>
                  <a:lnTo>
                    <a:pt x="2798953" y="22301"/>
                  </a:lnTo>
                  <a:lnTo>
                    <a:pt x="2753588" y="12661"/>
                  </a:lnTo>
                  <a:lnTo>
                    <a:pt x="2707309" y="5676"/>
                  </a:lnTo>
                  <a:lnTo>
                    <a:pt x="2660180" y="1435"/>
                  </a:lnTo>
                  <a:lnTo>
                    <a:pt x="2612288" y="0"/>
                  </a:lnTo>
                  <a:lnTo>
                    <a:pt x="2564396" y="1435"/>
                  </a:lnTo>
                  <a:lnTo>
                    <a:pt x="2517267" y="5676"/>
                  </a:lnTo>
                  <a:lnTo>
                    <a:pt x="2470988" y="12661"/>
                  </a:lnTo>
                  <a:lnTo>
                    <a:pt x="2425623" y="22301"/>
                  </a:lnTo>
                  <a:lnTo>
                    <a:pt x="2381262" y="34493"/>
                  </a:lnTo>
                  <a:lnTo>
                    <a:pt x="2337981" y="49174"/>
                  </a:lnTo>
                  <a:lnTo>
                    <a:pt x="2295880" y="66268"/>
                  </a:lnTo>
                  <a:lnTo>
                    <a:pt x="2255037" y="85674"/>
                  </a:lnTo>
                  <a:lnTo>
                    <a:pt x="2215515" y="107327"/>
                  </a:lnTo>
                  <a:lnTo>
                    <a:pt x="2177427" y="131127"/>
                  </a:lnTo>
                  <a:lnTo>
                    <a:pt x="2140826" y="157010"/>
                  </a:lnTo>
                  <a:lnTo>
                    <a:pt x="2105799" y="184886"/>
                  </a:lnTo>
                  <a:lnTo>
                    <a:pt x="2072449" y="214668"/>
                  </a:lnTo>
                  <a:lnTo>
                    <a:pt x="2040839" y="246278"/>
                  </a:lnTo>
                  <a:lnTo>
                    <a:pt x="2011057" y="279628"/>
                  </a:lnTo>
                  <a:lnTo>
                    <a:pt x="1983181" y="314642"/>
                  </a:lnTo>
                  <a:lnTo>
                    <a:pt x="1957311" y="351243"/>
                  </a:lnTo>
                  <a:lnTo>
                    <a:pt x="1933498" y="389343"/>
                  </a:lnTo>
                  <a:lnTo>
                    <a:pt x="1911858" y="428866"/>
                  </a:lnTo>
                  <a:lnTo>
                    <a:pt x="1892439" y="469709"/>
                  </a:lnTo>
                  <a:lnTo>
                    <a:pt x="1875358" y="511810"/>
                  </a:lnTo>
                  <a:lnTo>
                    <a:pt x="1860664" y="555078"/>
                  </a:lnTo>
                  <a:lnTo>
                    <a:pt x="1848472" y="599440"/>
                  </a:lnTo>
                  <a:lnTo>
                    <a:pt x="1838833" y="644804"/>
                  </a:lnTo>
                  <a:lnTo>
                    <a:pt x="1831860" y="691095"/>
                  </a:lnTo>
                  <a:lnTo>
                    <a:pt x="1827606" y="738225"/>
                  </a:lnTo>
                  <a:lnTo>
                    <a:pt x="1826171" y="786104"/>
                  </a:lnTo>
                  <a:lnTo>
                    <a:pt x="1827606" y="833996"/>
                  </a:lnTo>
                  <a:lnTo>
                    <a:pt x="1831860" y="881126"/>
                  </a:lnTo>
                  <a:lnTo>
                    <a:pt x="1838833" y="927417"/>
                  </a:lnTo>
                  <a:lnTo>
                    <a:pt x="1848472" y="972781"/>
                  </a:lnTo>
                  <a:lnTo>
                    <a:pt x="1858848" y="1010577"/>
                  </a:lnTo>
                  <a:lnTo>
                    <a:pt x="485775" y="1010577"/>
                  </a:lnTo>
                  <a:lnTo>
                    <a:pt x="437769" y="1012952"/>
                  </a:lnTo>
                  <a:lnTo>
                    <a:pt x="390563" y="1020000"/>
                  </a:lnTo>
                  <a:lnTo>
                    <a:pt x="344500" y="1031570"/>
                  </a:lnTo>
                  <a:lnTo>
                    <a:pt x="299885" y="1047559"/>
                  </a:lnTo>
                  <a:lnTo>
                    <a:pt x="257035" y="1067803"/>
                  </a:lnTo>
                  <a:lnTo>
                    <a:pt x="216268" y="1092187"/>
                  </a:lnTo>
                  <a:lnTo>
                    <a:pt x="177914" y="1120584"/>
                  </a:lnTo>
                  <a:lnTo>
                    <a:pt x="142290" y="1152855"/>
                  </a:lnTo>
                  <a:lnTo>
                    <a:pt x="110020" y="1188491"/>
                  </a:lnTo>
                  <a:lnTo>
                    <a:pt x="81622" y="1226845"/>
                  </a:lnTo>
                  <a:lnTo>
                    <a:pt x="57226" y="1267599"/>
                  </a:lnTo>
                  <a:lnTo>
                    <a:pt x="36982" y="1310449"/>
                  </a:lnTo>
                  <a:lnTo>
                    <a:pt x="21005" y="1355077"/>
                  </a:lnTo>
                  <a:lnTo>
                    <a:pt x="9423" y="1401140"/>
                  </a:lnTo>
                  <a:lnTo>
                    <a:pt x="2387" y="1448333"/>
                  </a:lnTo>
                  <a:lnTo>
                    <a:pt x="0" y="1496352"/>
                  </a:lnTo>
                  <a:lnTo>
                    <a:pt x="0" y="3174644"/>
                  </a:lnTo>
                  <a:lnTo>
                    <a:pt x="2387" y="3222663"/>
                  </a:lnTo>
                  <a:lnTo>
                    <a:pt x="9423" y="3269856"/>
                  </a:lnTo>
                  <a:lnTo>
                    <a:pt x="21005" y="3315919"/>
                  </a:lnTo>
                  <a:lnTo>
                    <a:pt x="36982" y="3360547"/>
                  </a:lnTo>
                  <a:lnTo>
                    <a:pt x="57226" y="3403396"/>
                  </a:lnTo>
                  <a:lnTo>
                    <a:pt x="81622" y="3444151"/>
                  </a:lnTo>
                  <a:lnTo>
                    <a:pt x="110020" y="3482505"/>
                  </a:lnTo>
                  <a:lnTo>
                    <a:pt x="142290" y="3518141"/>
                  </a:lnTo>
                  <a:lnTo>
                    <a:pt x="177914" y="3550412"/>
                  </a:lnTo>
                  <a:lnTo>
                    <a:pt x="216268" y="3578809"/>
                  </a:lnTo>
                  <a:lnTo>
                    <a:pt x="257035" y="3603193"/>
                  </a:lnTo>
                  <a:lnTo>
                    <a:pt x="299885" y="3623437"/>
                  </a:lnTo>
                  <a:lnTo>
                    <a:pt x="344500" y="3639426"/>
                  </a:lnTo>
                  <a:lnTo>
                    <a:pt x="390563" y="3650996"/>
                  </a:lnTo>
                  <a:lnTo>
                    <a:pt x="437769" y="3658044"/>
                  </a:lnTo>
                  <a:lnTo>
                    <a:pt x="485775" y="3660419"/>
                  </a:lnTo>
                  <a:lnTo>
                    <a:pt x="4756924" y="3660419"/>
                  </a:lnTo>
                  <a:lnTo>
                    <a:pt x="4804930" y="3658044"/>
                  </a:lnTo>
                  <a:lnTo>
                    <a:pt x="4852136" y="3650996"/>
                  </a:lnTo>
                  <a:lnTo>
                    <a:pt x="4898199" y="3639426"/>
                  </a:lnTo>
                  <a:lnTo>
                    <a:pt x="4942814" y="3623437"/>
                  </a:lnTo>
                  <a:lnTo>
                    <a:pt x="4985664" y="3603193"/>
                  </a:lnTo>
                  <a:lnTo>
                    <a:pt x="5026431" y="3578809"/>
                  </a:lnTo>
                  <a:lnTo>
                    <a:pt x="5064785" y="3550412"/>
                  </a:lnTo>
                  <a:lnTo>
                    <a:pt x="5100409" y="3518141"/>
                  </a:lnTo>
                  <a:lnTo>
                    <a:pt x="5132679" y="3482505"/>
                  </a:lnTo>
                  <a:lnTo>
                    <a:pt x="5161077" y="3444151"/>
                  </a:lnTo>
                  <a:lnTo>
                    <a:pt x="5185461" y="3403396"/>
                  </a:lnTo>
                  <a:lnTo>
                    <a:pt x="5205717" y="3360547"/>
                  </a:lnTo>
                  <a:lnTo>
                    <a:pt x="5221694" y="3315919"/>
                  </a:lnTo>
                  <a:lnTo>
                    <a:pt x="5233276" y="3269856"/>
                  </a:lnTo>
                  <a:lnTo>
                    <a:pt x="5240312" y="3222663"/>
                  </a:lnTo>
                  <a:lnTo>
                    <a:pt x="5242699" y="3174644"/>
                  </a:lnTo>
                  <a:lnTo>
                    <a:pt x="5242699" y="1496352"/>
                  </a:lnTo>
                  <a:close/>
                </a:path>
              </a:pathLst>
            </a:custGeom>
            <a:solidFill>
              <a:srgbClr val="1D23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505585" y="6162734"/>
              <a:ext cx="1123315" cy="1123315"/>
            </a:xfrm>
            <a:custGeom>
              <a:avLst/>
              <a:gdLst/>
              <a:ahLst/>
              <a:cxnLst/>
              <a:rect l="l" t="t" r="r" b="b"/>
              <a:pathLst>
                <a:path w="1123314" h="1123315">
                  <a:moveTo>
                    <a:pt x="561653" y="1123298"/>
                  </a:moveTo>
                  <a:lnTo>
                    <a:pt x="513187" y="1121236"/>
                  </a:lnTo>
                  <a:lnTo>
                    <a:pt x="465871" y="1115164"/>
                  </a:lnTo>
                  <a:lnTo>
                    <a:pt x="419867" y="1105249"/>
                  </a:lnTo>
                  <a:lnTo>
                    <a:pt x="375346" y="1091661"/>
                  </a:lnTo>
                  <a:lnTo>
                    <a:pt x="332475" y="1074568"/>
                  </a:lnTo>
                  <a:lnTo>
                    <a:pt x="291424" y="1054138"/>
                  </a:lnTo>
                  <a:lnTo>
                    <a:pt x="252360" y="1030541"/>
                  </a:lnTo>
                  <a:lnTo>
                    <a:pt x="215452" y="1003944"/>
                  </a:lnTo>
                  <a:lnTo>
                    <a:pt x="180869" y="974517"/>
                  </a:lnTo>
                  <a:lnTo>
                    <a:pt x="148780" y="942428"/>
                  </a:lnTo>
                  <a:lnTo>
                    <a:pt x="119353" y="907845"/>
                  </a:lnTo>
                  <a:lnTo>
                    <a:pt x="92756" y="870937"/>
                  </a:lnTo>
                  <a:lnTo>
                    <a:pt x="69159" y="831873"/>
                  </a:lnTo>
                  <a:lnTo>
                    <a:pt x="48729" y="790822"/>
                  </a:lnTo>
                  <a:lnTo>
                    <a:pt x="31636" y="747951"/>
                  </a:lnTo>
                  <a:lnTo>
                    <a:pt x="18048" y="703430"/>
                  </a:lnTo>
                  <a:lnTo>
                    <a:pt x="8133" y="657427"/>
                  </a:lnTo>
                  <a:lnTo>
                    <a:pt x="2061" y="610110"/>
                  </a:lnTo>
                  <a:lnTo>
                    <a:pt x="0" y="561649"/>
                  </a:lnTo>
                  <a:lnTo>
                    <a:pt x="2061" y="513187"/>
                  </a:lnTo>
                  <a:lnTo>
                    <a:pt x="8133" y="465871"/>
                  </a:lnTo>
                  <a:lnTo>
                    <a:pt x="18048" y="419868"/>
                  </a:lnTo>
                  <a:lnTo>
                    <a:pt x="31636" y="375346"/>
                  </a:lnTo>
                  <a:lnTo>
                    <a:pt x="48729" y="332476"/>
                  </a:lnTo>
                  <a:lnTo>
                    <a:pt x="69159" y="291424"/>
                  </a:lnTo>
                  <a:lnTo>
                    <a:pt x="92756" y="252360"/>
                  </a:lnTo>
                  <a:lnTo>
                    <a:pt x="119353" y="215452"/>
                  </a:lnTo>
                  <a:lnTo>
                    <a:pt x="148780" y="180869"/>
                  </a:lnTo>
                  <a:lnTo>
                    <a:pt x="180869" y="148780"/>
                  </a:lnTo>
                  <a:lnTo>
                    <a:pt x="215452" y="119353"/>
                  </a:lnTo>
                  <a:lnTo>
                    <a:pt x="252360" y="92756"/>
                  </a:lnTo>
                  <a:lnTo>
                    <a:pt x="291424" y="69159"/>
                  </a:lnTo>
                  <a:lnTo>
                    <a:pt x="332475" y="48729"/>
                  </a:lnTo>
                  <a:lnTo>
                    <a:pt x="375346" y="31636"/>
                  </a:lnTo>
                  <a:lnTo>
                    <a:pt x="419867" y="18048"/>
                  </a:lnTo>
                  <a:lnTo>
                    <a:pt x="465871" y="8133"/>
                  </a:lnTo>
                  <a:lnTo>
                    <a:pt x="513187" y="2061"/>
                  </a:lnTo>
                  <a:lnTo>
                    <a:pt x="561648" y="0"/>
                  </a:lnTo>
                  <a:lnTo>
                    <a:pt x="610109" y="2061"/>
                  </a:lnTo>
                  <a:lnTo>
                    <a:pt x="657426" y="8133"/>
                  </a:lnTo>
                  <a:lnTo>
                    <a:pt x="703429" y="18048"/>
                  </a:lnTo>
                  <a:lnTo>
                    <a:pt x="747950" y="31636"/>
                  </a:lnTo>
                  <a:lnTo>
                    <a:pt x="790821" y="48729"/>
                  </a:lnTo>
                  <a:lnTo>
                    <a:pt x="831873" y="69159"/>
                  </a:lnTo>
                  <a:lnTo>
                    <a:pt x="870937" y="92756"/>
                  </a:lnTo>
                  <a:lnTo>
                    <a:pt x="907844" y="119353"/>
                  </a:lnTo>
                  <a:lnTo>
                    <a:pt x="942427" y="148780"/>
                  </a:lnTo>
                  <a:lnTo>
                    <a:pt x="974517" y="180869"/>
                  </a:lnTo>
                  <a:lnTo>
                    <a:pt x="1003944" y="215452"/>
                  </a:lnTo>
                  <a:lnTo>
                    <a:pt x="1030540" y="252360"/>
                  </a:lnTo>
                  <a:lnTo>
                    <a:pt x="1054138" y="291424"/>
                  </a:lnTo>
                  <a:lnTo>
                    <a:pt x="1074567" y="332476"/>
                  </a:lnTo>
                  <a:lnTo>
                    <a:pt x="1091661" y="375346"/>
                  </a:lnTo>
                  <a:lnTo>
                    <a:pt x="1105249" y="419868"/>
                  </a:lnTo>
                  <a:lnTo>
                    <a:pt x="1115163" y="465871"/>
                  </a:lnTo>
                  <a:lnTo>
                    <a:pt x="1121236" y="513187"/>
                  </a:lnTo>
                  <a:lnTo>
                    <a:pt x="1123297" y="561652"/>
                  </a:lnTo>
                  <a:lnTo>
                    <a:pt x="1121236" y="610110"/>
                  </a:lnTo>
                  <a:lnTo>
                    <a:pt x="1115163" y="657427"/>
                  </a:lnTo>
                  <a:lnTo>
                    <a:pt x="1105249" y="703430"/>
                  </a:lnTo>
                  <a:lnTo>
                    <a:pt x="1091661" y="747951"/>
                  </a:lnTo>
                  <a:lnTo>
                    <a:pt x="1074567" y="790822"/>
                  </a:lnTo>
                  <a:lnTo>
                    <a:pt x="1054138" y="831873"/>
                  </a:lnTo>
                  <a:lnTo>
                    <a:pt x="1030540" y="870937"/>
                  </a:lnTo>
                  <a:lnTo>
                    <a:pt x="1003944" y="907845"/>
                  </a:lnTo>
                  <a:lnTo>
                    <a:pt x="974517" y="942428"/>
                  </a:lnTo>
                  <a:lnTo>
                    <a:pt x="942427" y="974517"/>
                  </a:lnTo>
                  <a:lnTo>
                    <a:pt x="907844" y="1003944"/>
                  </a:lnTo>
                  <a:lnTo>
                    <a:pt x="870937" y="1030541"/>
                  </a:lnTo>
                  <a:lnTo>
                    <a:pt x="831873" y="1054138"/>
                  </a:lnTo>
                  <a:lnTo>
                    <a:pt x="790821" y="1074568"/>
                  </a:lnTo>
                  <a:lnTo>
                    <a:pt x="747950" y="1091661"/>
                  </a:lnTo>
                  <a:lnTo>
                    <a:pt x="703429" y="1105249"/>
                  </a:lnTo>
                  <a:lnTo>
                    <a:pt x="657426" y="1115164"/>
                  </a:lnTo>
                  <a:lnTo>
                    <a:pt x="610109" y="1121236"/>
                  </a:lnTo>
                  <a:lnTo>
                    <a:pt x="561653" y="1123298"/>
                  </a:lnTo>
                  <a:close/>
                </a:path>
              </a:pathLst>
            </a:custGeom>
            <a:solidFill>
              <a:srgbClr val="F6D61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13487" y="6360256"/>
              <a:ext cx="904874" cy="676274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2205929" y="2004047"/>
            <a:ext cx="4701466" cy="2323072"/>
          </a:xfrm>
          <a:prstGeom prst="rect">
            <a:avLst/>
          </a:prstGeom>
        </p:spPr>
        <p:txBody>
          <a:bodyPr vert="horz" wrap="square" lIns="0" tIns="104775" rIns="0" bIns="0" rtlCol="0">
            <a:spAutoFit/>
          </a:bodyPr>
          <a:lstStyle/>
          <a:p>
            <a:pPr marL="1075055">
              <a:lnSpc>
                <a:spcPct val="100000"/>
              </a:lnSpc>
              <a:spcBef>
                <a:spcPts val="825"/>
              </a:spcBef>
            </a:pPr>
            <a:r>
              <a:rPr lang="en-US" sz="3000" b="1" spc="10" dirty="0">
                <a:solidFill>
                  <a:srgbClr val="F6D616"/>
                </a:solidFill>
                <a:latin typeface="Roboto"/>
                <a:cs typeface="Roboto"/>
              </a:rPr>
              <a:t>Univariate Analysis</a:t>
            </a:r>
            <a:endParaRPr sz="3000" dirty="0">
              <a:latin typeface="Roboto"/>
              <a:cs typeface="Roboto"/>
            </a:endParaRPr>
          </a:p>
          <a:p>
            <a:pPr marL="123825" marR="5080" indent="-111760" algn="just">
              <a:lnSpc>
                <a:spcPct val="114999"/>
              </a:lnSpc>
              <a:spcBef>
                <a:spcPts val="55"/>
              </a:spcBef>
            </a:pPr>
            <a:r>
              <a:rPr lang="en-US" sz="2500" dirty="0" err="1">
                <a:solidFill>
                  <a:schemeClr val="bg1"/>
                </a:solidFill>
              </a:rPr>
              <a:t>Hampir</a:t>
            </a:r>
            <a:r>
              <a:rPr lang="en-US" sz="2500" dirty="0">
                <a:solidFill>
                  <a:schemeClr val="bg1"/>
                </a:solidFill>
              </a:rPr>
              <a:t> </a:t>
            </a:r>
            <a:r>
              <a:rPr lang="en-US" sz="2500" dirty="0" err="1">
                <a:solidFill>
                  <a:schemeClr val="bg1"/>
                </a:solidFill>
              </a:rPr>
              <a:t>semua</a:t>
            </a:r>
            <a:r>
              <a:rPr lang="en-US" sz="2500" dirty="0">
                <a:solidFill>
                  <a:schemeClr val="bg1"/>
                </a:solidFill>
              </a:rPr>
              <a:t> </a:t>
            </a:r>
            <a:r>
              <a:rPr lang="en-US" sz="2500" dirty="0" err="1">
                <a:solidFill>
                  <a:schemeClr val="bg1"/>
                </a:solidFill>
              </a:rPr>
              <a:t>kolom</a:t>
            </a:r>
            <a:r>
              <a:rPr lang="en-US" sz="2500" dirty="0">
                <a:solidFill>
                  <a:schemeClr val="bg1"/>
                </a:solidFill>
              </a:rPr>
              <a:t> </a:t>
            </a:r>
            <a:r>
              <a:rPr lang="en-US" sz="2500" dirty="0" err="1">
                <a:solidFill>
                  <a:schemeClr val="bg1"/>
                </a:solidFill>
              </a:rPr>
              <a:t>numerikal</a:t>
            </a:r>
            <a:r>
              <a:rPr lang="en-US" sz="2500" dirty="0">
                <a:solidFill>
                  <a:schemeClr val="bg1"/>
                </a:solidFill>
              </a:rPr>
              <a:t> </a:t>
            </a:r>
            <a:r>
              <a:rPr lang="en-US" sz="2500" dirty="0" err="1">
                <a:solidFill>
                  <a:schemeClr val="bg1"/>
                </a:solidFill>
              </a:rPr>
              <a:t>menghasilkan</a:t>
            </a:r>
            <a:r>
              <a:rPr lang="en-US" sz="2500" dirty="0">
                <a:solidFill>
                  <a:schemeClr val="bg1"/>
                </a:solidFill>
              </a:rPr>
              <a:t> </a:t>
            </a:r>
            <a:r>
              <a:rPr lang="en-US" sz="2500" dirty="0" err="1">
                <a:solidFill>
                  <a:schemeClr val="bg1"/>
                </a:solidFill>
              </a:rPr>
              <a:t>distribusi</a:t>
            </a:r>
            <a:r>
              <a:rPr lang="en-US" sz="2500" dirty="0">
                <a:solidFill>
                  <a:schemeClr val="bg1"/>
                </a:solidFill>
              </a:rPr>
              <a:t> </a:t>
            </a:r>
            <a:r>
              <a:rPr lang="en-US" sz="2500" dirty="0" err="1">
                <a:solidFill>
                  <a:schemeClr val="bg1"/>
                </a:solidFill>
              </a:rPr>
              <a:t>positif</a:t>
            </a:r>
            <a:r>
              <a:rPr lang="en-US" sz="2500" dirty="0">
                <a:solidFill>
                  <a:schemeClr val="bg1"/>
                </a:solidFill>
              </a:rPr>
              <a:t> </a:t>
            </a:r>
            <a:r>
              <a:rPr lang="en-US" sz="2500" dirty="0" err="1">
                <a:solidFill>
                  <a:schemeClr val="bg1"/>
                </a:solidFill>
              </a:rPr>
              <a:t>kecuali</a:t>
            </a:r>
            <a:r>
              <a:rPr lang="en-US" sz="2500" dirty="0">
                <a:solidFill>
                  <a:schemeClr val="bg1"/>
                </a:solidFill>
              </a:rPr>
              <a:t> </a:t>
            </a:r>
            <a:r>
              <a:rPr lang="en-US" sz="2500" dirty="0" err="1">
                <a:solidFill>
                  <a:schemeClr val="bg1"/>
                </a:solidFill>
              </a:rPr>
              <a:t>kolom</a:t>
            </a:r>
            <a:r>
              <a:rPr lang="en-US" sz="2500" dirty="0">
                <a:solidFill>
                  <a:schemeClr val="bg1"/>
                </a:solidFill>
              </a:rPr>
              <a:t> MEMBER_NO, FFP_TIER dan </a:t>
            </a:r>
            <a:r>
              <a:rPr lang="en-US" sz="2500" dirty="0" err="1">
                <a:solidFill>
                  <a:schemeClr val="bg1"/>
                </a:solidFill>
              </a:rPr>
              <a:t>avg_discount</a:t>
            </a:r>
            <a:endParaRPr sz="2500" dirty="0">
              <a:solidFill>
                <a:schemeClr val="bg1"/>
              </a:solidFill>
              <a:latin typeface="Roboto"/>
              <a:cs typeface="Roboto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11161522" y="928322"/>
            <a:ext cx="5365115" cy="3630437"/>
            <a:chOff x="6461636" y="2418957"/>
            <a:chExt cx="5365115" cy="3897629"/>
          </a:xfrm>
        </p:grpSpPr>
        <p:sp>
          <p:nvSpPr>
            <p:cNvPr id="23" name="object 23"/>
            <p:cNvSpPr/>
            <p:nvPr/>
          </p:nvSpPr>
          <p:spPr>
            <a:xfrm>
              <a:off x="6583674" y="3666291"/>
              <a:ext cx="5243195" cy="2649855"/>
            </a:xfrm>
            <a:custGeom>
              <a:avLst/>
              <a:gdLst/>
              <a:ahLst/>
              <a:cxnLst/>
              <a:rect l="l" t="t" r="r" b="b"/>
              <a:pathLst>
                <a:path w="5243195" h="2649854">
                  <a:moveTo>
                    <a:pt x="4756914" y="2649843"/>
                  </a:moveTo>
                  <a:lnTo>
                    <a:pt x="485775" y="2649843"/>
                  </a:lnTo>
                  <a:lnTo>
                    <a:pt x="437762" y="2647465"/>
                  </a:lnTo>
                  <a:lnTo>
                    <a:pt x="390562" y="2640422"/>
                  </a:lnTo>
                  <a:lnTo>
                    <a:pt x="344494" y="2628845"/>
                  </a:lnTo>
                  <a:lnTo>
                    <a:pt x="299877" y="2612865"/>
                  </a:lnTo>
                  <a:lnTo>
                    <a:pt x="257028" y="2592615"/>
                  </a:lnTo>
                  <a:lnTo>
                    <a:pt x="216266" y="2568226"/>
                  </a:lnTo>
                  <a:lnTo>
                    <a:pt x="177911" y="2539831"/>
                  </a:lnTo>
                  <a:lnTo>
                    <a:pt x="142280" y="2507562"/>
                  </a:lnTo>
                  <a:lnTo>
                    <a:pt x="110011" y="2471931"/>
                  </a:lnTo>
                  <a:lnTo>
                    <a:pt x="81616" y="2433575"/>
                  </a:lnTo>
                  <a:lnTo>
                    <a:pt x="57227" y="2392814"/>
                  </a:lnTo>
                  <a:lnTo>
                    <a:pt x="36977" y="2349965"/>
                  </a:lnTo>
                  <a:lnTo>
                    <a:pt x="20997" y="2305348"/>
                  </a:lnTo>
                  <a:lnTo>
                    <a:pt x="9420" y="2259280"/>
                  </a:lnTo>
                  <a:lnTo>
                    <a:pt x="2377" y="2212080"/>
                  </a:lnTo>
                  <a:lnTo>
                    <a:pt x="0" y="2164067"/>
                  </a:lnTo>
                  <a:lnTo>
                    <a:pt x="0" y="485774"/>
                  </a:lnTo>
                  <a:lnTo>
                    <a:pt x="2377" y="437761"/>
                  </a:lnTo>
                  <a:lnTo>
                    <a:pt x="9420" y="390562"/>
                  </a:lnTo>
                  <a:lnTo>
                    <a:pt x="20997" y="344494"/>
                  </a:lnTo>
                  <a:lnTo>
                    <a:pt x="36977" y="299876"/>
                  </a:lnTo>
                  <a:lnTo>
                    <a:pt x="57227" y="257027"/>
                  </a:lnTo>
                  <a:lnTo>
                    <a:pt x="81616" y="216266"/>
                  </a:lnTo>
                  <a:lnTo>
                    <a:pt x="110011" y="177910"/>
                  </a:lnTo>
                  <a:lnTo>
                    <a:pt x="142280" y="142279"/>
                  </a:lnTo>
                  <a:lnTo>
                    <a:pt x="177911" y="110010"/>
                  </a:lnTo>
                  <a:lnTo>
                    <a:pt x="216266" y="81615"/>
                  </a:lnTo>
                  <a:lnTo>
                    <a:pt x="257028" y="57227"/>
                  </a:lnTo>
                  <a:lnTo>
                    <a:pt x="299877" y="36977"/>
                  </a:lnTo>
                  <a:lnTo>
                    <a:pt x="344494" y="20997"/>
                  </a:lnTo>
                  <a:lnTo>
                    <a:pt x="390562" y="9420"/>
                  </a:lnTo>
                  <a:lnTo>
                    <a:pt x="437762" y="2376"/>
                  </a:lnTo>
                  <a:lnTo>
                    <a:pt x="485769" y="0"/>
                  </a:lnTo>
                  <a:lnTo>
                    <a:pt x="4756920" y="0"/>
                  </a:lnTo>
                  <a:lnTo>
                    <a:pt x="4804927" y="2376"/>
                  </a:lnTo>
                  <a:lnTo>
                    <a:pt x="4852127" y="9420"/>
                  </a:lnTo>
                  <a:lnTo>
                    <a:pt x="4898195" y="20997"/>
                  </a:lnTo>
                  <a:lnTo>
                    <a:pt x="4942813" y="36977"/>
                  </a:lnTo>
                  <a:lnTo>
                    <a:pt x="4985661" y="57227"/>
                  </a:lnTo>
                  <a:lnTo>
                    <a:pt x="5026423" y="81615"/>
                  </a:lnTo>
                  <a:lnTo>
                    <a:pt x="5064778" y="110010"/>
                  </a:lnTo>
                  <a:lnTo>
                    <a:pt x="5100409" y="142279"/>
                  </a:lnTo>
                  <a:lnTo>
                    <a:pt x="5132679" y="177910"/>
                  </a:lnTo>
                  <a:lnTo>
                    <a:pt x="5161073" y="216266"/>
                  </a:lnTo>
                  <a:lnTo>
                    <a:pt x="5185462" y="257027"/>
                  </a:lnTo>
                  <a:lnTo>
                    <a:pt x="5205712" y="299876"/>
                  </a:lnTo>
                  <a:lnTo>
                    <a:pt x="5221691" y="344494"/>
                  </a:lnTo>
                  <a:lnTo>
                    <a:pt x="5233269" y="390562"/>
                  </a:lnTo>
                  <a:lnTo>
                    <a:pt x="5240312" y="437761"/>
                  </a:lnTo>
                  <a:lnTo>
                    <a:pt x="5242689" y="485774"/>
                  </a:lnTo>
                  <a:lnTo>
                    <a:pt x="5242689" y="2164067"/>
                  </a:lnTo>
                  <a:lnTo>
                    <a:pt x="5240312" y="2212080"/>
                  </a:lnTo>
                  <a:lnTo>
                    <a:pt x="5233269" y="2259280"/>
                  </a:lnTo>
                  <a:lnTo>
                    <a:pt x="5221691" y="2305348"/>
                  </a:lnTo>
                  <a:lnTo>
                    <a:pt x="5205712" y="2349965"/>
                  </a:lnTo>
                  <a:lnTo>
                    <a:pt x="5185462" y="2392814"/>
                  </a:lnTo>
                  <a:lnTo>
                    <a:pt x="5161073" y="2433575"/>
                  </a:lnTo>
                  <a:lnTo>
                    <a:pt x="5132679" y="2471931"/>
                  </a:lnTo>
                  <a:lnTo>
                    <a:pt x="5100409" y="2507562"/>
                  </a:lnTo>
                  <a:lnTo>
                    <a:pt x="5064778" y="2539831"/>
                  </a:lnTo>
                  <a:lnTo>
                    <a:pt x="5026423" y="2568226"/>
                  </a:lnTo>
                  <a:lnTo>
                    <a:pt x="4985661" y="2592615"/>
                  </a:lnTo>
                  <a:lnTo>
                    <a:pt x="4942813" y="2612865"/>
                  </a:lnTo>
                  <a:lnTo>
                    <a:pt x="4898195" y="2628845"/>
                  </a:lnTo>
                  <a:lnTo>
                    <a:pt x="4852127" y="2640422"/>
                  </a:lnTo>
                  <a:lnTo>
                    <a:pt x="4804927" y="2647465"/>
                  </a:lnTo>
                  <a:lnTo>
                    <a:pt x="4756914" y="2649843"/>
                  </a:lnTo>
                  <a:close/>
                </a:path>
              </a:pathLst>
            </a:custGeom>
            <a:solidFill>
              <a:srgbClr val="050E2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6461633" y="2418968"/>
              <a:ext cx="5243195" cy="3738879"/>
            </a:xfrm>
            <a:custGeom>
              <a:avLst/>
              <a:gdLst/>
              <a:ahLst/>
              <a:cxnLst/>
              <a:rect l="l" t="t" r="r" b="b"/>
              <a:pathLst>
                <a:path w="5243195" h="3738879">
                  <a:moveTo>
                    <a:pt x="5242687" y="1574507"/>
                  </a:moveTo>
                  <a:lnTo>
                    <a:pt x="5240312" y="1526501"/>
                  </a:lnTo>
                  <a:lnTo>
                    <a:pt x="5233263" y="1479296"/>
                  </a:lnTo>
                  <a:lnTo>
                    <a:pt x="5221694" y="1433233"/>
                  </a:lnTo>
                  <a:lnTo>
                    <a:pt x="5205704" y="1388618"/>
                  </a:lnTo>
                  <a:lnTo>
                    <a:pt x="5185461" y="1345768"/>
                  </a:lnTo>
                  <a:lnTo>
                    <a:pt x="5161077" y="1305001"/>
                  </a:lnTo>
                  <a:lnTo>
                    <a:pt x="5132679" y="1266647"/>
                  </a:lnTo>
                  <a:lnTo>
                    <a:pt x="5100409" y="1231011"/>
                  </a:lnTo>
                  <a:lnTo>
                    <a:pt x="5064772" y="1198740"/>
                  </a:lnTo>
                  <a:lnTo>
                    <a:pt x="5026418" y="1170355"/>
                  </a:lnTo>
                  <a:lnTo>
                    <a:pt x="4985664" y="1145959"/>
                  </a:lnTo>
                  <a:lnTo>
                    <a:pt x="4942814" y="1125715"/>
                  </a:lnTo>
                  <a:lnTo>
                    <a:pt x="4898187" y="1109738"/>
                  </a:lnTo>
                  <a:lnTo>
                    <a:pt x="4852124" y="1098156"/>
                  </a:lnTo>
                  <a:lnTo>
                    <a:pt x="4804930" y="1091107"/>
                  </a:lnTo>
                  <a:lnTo>
                    <a:pt x="4756912" y="1088732"/>
                  </a:lnTo>
                  <a:lnTo>
                    <a:pt x="3395154" y="1088732"/>
                  </a:lnTo>
                  <a:lnTo>
                    <a:pt x="3406648" y="1060411"/>
                  </a:lnTo>
                  <a:lnTo>
                    <a:pt x="3421342" y="1017143"/>
                  </a:lnTo>
                  <a:lnTo>
                    <a:pt x="3433534" y="972781"/>
                  </a:lnTo>
                  <a:lnTo>
                    <a:pt x="3443173" y="927417"/>
                  </a:lnTo>
                  <a:lnTo>
                    <a:pt x="3450145" y="881126"/>
                  </a:lnTo>
                  <a:lnTo>
                    <a:pt x="3454400" y="833996"/>
                  </a:lnTo>
                  <a:lnTo>
                    <a:pt x="3455835" y="786104"/>
                  </a:lnTo>
                  <a:lnTo>
                    <a:pt x="3454400" y="738225"/>
                  </a:lnTo>
                  <a:lnTo>
                    <a:pt x="3450145" y="691095"/>
                  </a:lnTo>
                  <a:lnTo>
                    <a:pt x="3443173" y="644804"/>
                  </a:lnTo>
                  <a:lnTo>
                    <a:pt x="3433534" y="599440"/>
                  </a:lnTo>
                  <a:lnTo>
                    <a:pt x="3421342" y="555078"/>
                  </a:lnTo>
                  <a:lnTo>
                    <a:pt x="3406648" y="511810"/>
                  </a:lnTo>
                  <a:lnTo>
                    <a:pt x="3389566" y="469709"/>
                  </a:lnTo>
                  <a:lnTo>
                    <a:pt x="3370148" y="428853"/>
                  </a:lnTo>
                  <a:lnTo>
                    <a:pt x="3348507" y="389343"/>
                  </a:lnTo>
                  <a:lnTo>
                    <a:pt x="3324695" y="351243"/>
                  </a:lnTo>
                  <a:lnTo>
                    <a:pt x="3298825" y="314642"/>
                  </a:lnTo>
                  <a:lnTo>
                    <a:pt x="3270948" y="279628"/>
                  </a:lnTo>
                  <a:lnTo>
                    <a:pt x="3241167" y="246265"/>
                  </a:lnTo>
                  <a:lnTo>
                    <a:pt x="3209556" y="214655"/>
                  </a:lnTo>
                  <a:lnTo>
                    <a:pt x="3176206" y="184873"/>
                  </a:lnTo>
                  <a:lnTo>
                    <a:pt x="3141180" y="157010"/>
                  </a:lnTo>
                  <a:lnTo>
                    <a:pt x="3104578" y="131127"/>
                  </a:lnTo>
                  <a:lnTo>
                    <a:pt x="3066478" y="107327"/>
                  </a:lnTo>
                  <a:lnTo>
                    <a:pt x="3026968" y="85674"/>
                  </a:lnTo>
                  <a:lnTo>
                    <a:pt x="2986125" y="66268"/>
                  </a:lnTo>
                  <a:lnTo>
                    <a:pt x="2944012" y="49174"/>
                  </a:lnTo>
                  <a:lnTo>
                    <a:pt x="2900743" y="34493"/>
                  </a:lnTo>
                  <a:lnTo>
                    <a:pt x="2856382" y="22288"/>
                  </a:lnTo>
                  <a:lnTo>
                    <a:pt x="2811018" y="12661"/>
                  </a:lnTo>
                  <a:lnTo>
                    <a:pt x="2764739" y="5676"/>
                  </a:lnTo>
                  <a:lnTo>
                    <a:pt x="2717609" y="1435"/>
                  </a:lnTo>
                  <a:lnTo>
                    <a:pt x="2669717" y="0"/>
                  </a:lnTo>
                  <a:lnTo>
                    <a:pt x="2621826" y="1435"/>
                  </a:lnTo>
                  <a:lnTo>
                    <a:pt x="2574696" y="5676"/>
                  </a:lnTo>
                  <a:lnTo>
                    <a:pt x="2528417" y="12661"/>
                  </a:lnTo>
                  <a:lnTo>
                    <a:pt x="2483053" y="22288"/>
                  </a:lnTo>
                  <a:lnTo>
                    <a:pt x="2438692" y="34493"/>
                  </a:lnTo>
                  <a:lnTo>
                    <a:pt x="2395410" y="49174"/>
                  </a:lnTo>
                  <a:lnTo>
                    <a:pt x="2353310" y="66268"/>
                  </a:lnTo>
                  <a:lnTo>
                    <a:pt x="2312466" y="85674"/>
                  </a:lnTo>
                  <a:lnTo>
                    <a:pt x="2272944" y="107327"/>
                  </a:lnTo>
                  <a:lnTo>
                    <a:pt x="2234857" y="131127"/>
                  </a:lnTo>
                  <a:lnTo>
                    <a:pt x="2198255" y="157010"/>
                  </a:lnTo>
                  <a:lnTo>
                    <a:pt x="2163229" y="184873"/>
                  </a:lnTo>
                  <a:lnTo>
                    <a:pt x="2129879" y="214655"/>
                  </a:lnTo>
                  <a:lnTo>
                    <a:pt x="2098268" y="246265"/>
                  </a:lnTo>
                  <a:lnTo>
                    <a:pt x="2068487" y="279628"/>
                  </a:lnTo>
                  <a:lnTo>
                    <a:pt x="2040610" y="314642"/>
                  </a:lnTo>
                  <a:lnTo>
                    <a:pt x="2014740" y="351243"/>
                  </a:lnTo>
                  <a:lnTo>
                    <a:pt x="1990928" y="389343"/>
                  </a:lnTo>
                  <a:lnTo>
                    <a:pt x="1969287" y="428853"/>
                  </a:lnTo>
                  <a:lnTo>
                    <a:pt x="1949869" y="469709"/>
                  </a:lnTo>
                  <a:lnTo>
                    <a:pt x="1932787" y="511810"/>
                  </a:lnTo>
                  <a:lnTo>
                    <a:pt x="1918093" y="555078"/>
                  </a:lnTo>
                  <a:lnTo>
                    <a:pt x="1905901" y="599440"/>
                  </a:lnTo>
                  <a:lnTo>
                    <a:pt x="1896262" y="644804"/>
                  </a:lnTo>
                  <a:lnTo>
                    <a:pt x="1889290" y="691095"/>
                  </a:lnTo>
                  <a:lnTo>
                    <a:pt x="1885035" y="738225"/>
                  </a:lnTo>
                  <a:lnTo>
                    <a:pt x="1883600" y="786079"/>
                  </a:lnTo>
                  <a:lnTo>
                    <a:pt x="1885035" y="833996"/>
                  </a:lnTo>
                  <a:lnTo>
                    <a:pt x="1889290" y="881126"/>
                  </a:lnTo>
                  <a:lnTo>
                    <a:pt x="1896262" y="927417"/>
                  </a:lnTo>
                  <a:lnTo>
                    <a:pt x="1905901" y="972781"/>
                  </a:lnTo>
                  <a:lnTo>
                    <a:pt x="1918093" y="1017143"/>
                  </a:lnTo>
                  <a:lnTo>
                    <a:pt x="1932787" y="1060411"/>
                  </a:lnTo>
                  <a:lnTo>
                    <a:pt x="1944268" y="1088732"/>
                  </a:lnTo>
                  <a:lnTo>
                    <a:pt x="485775" y="1088732"/>
                  </a:lnTo>
                  <a:lnTo>
                    <a:pt x="437756" y="1091107"/>
                  </a:lnTo>
                  <a:lnTo>
                    <a:pt x="390563" y="1098156"/>
                  </a:lnTo>
                  <a:lnTo>
                    <a:pt x="344487" y="1109738"/>
                  </a:lnTo>
                  <a:lnTo>
                    <a:pt x="299872" y="1125715"/>
                  </a:lnTo>
                  <a:lnTo>
                    <a:pt x="257022" y="1145959"/>
                  </a:lnTo>
                  <a:lnTo>
                    <a:pt x="216268" y="1170355"/>
                  </a:lnTo>
                  <a:lnTo>
                    <a:pt x="177914" y="1198740"/>
                  </a:lnTo>
                  <a:lnTo>
                    <a:pt x="142278" y="1231011"/>
                  </a:lnTo>
                  <a:lnTo>
                    <a:pt x="110007" y="1266647"/>
                  </a:lnTo>
                  <a:lnTo>
                    <a:pt x="81610" y="1305001"/>
                  </a:lnTo>
                  <a:lnTo>
                    <a:pt x="57226" y="1345768"/>
                  </a:lnTo>
                  <a:lnTo>
                    <a:pt x="36969" y="1388618"/>
                  </a:lnTo>
                  <a:lnTo>
                    <a:pt x="20993" y="1433233"/>
                  </a:lnTo>
                  <a:lnTo>
                    <a:pt x="9423" y="1479296"/>
                  </a:lnTo>
                  <a:lnTo>
                    <a:pt x="2374" y="1526501"/>
                  </a:lnTo>
                  <a:lnTo>
                    <a:pt x="0" y="1574507"/>
                  </a:lnTo>
                  <a:lnTo>
                    <a:pt x="0" y="3252800"/>
                  </a:lnTo>
                  <a:lnTo>
                    <a:pt x="2374" y="3300819"/>
                  </a:lnTo>
                  <a:lnTo>
                    <a:pt x="9423" y="3348012"/>
                  </a:lnTo>
                  <a:lnTo>
                    <a:pt x="20993" y="3394087"/>
                  </a:lnTo>
                  <a:lnTo>
                    <a:pt x="36969" y="3438702"/>
                  </a:lnTo>
                  <a:lnTo>
                    <a:pt x="57226" y="3481552"/>
                  </a:lnTo>
                  <a:lnTo>
                    <a:pt x="81610" y="3522307"/>
                  </a:lnTo>
                  <a:lnTo>
                    <a:pt x="110007" y="3560661"/>
                  </a:lnTo>
                  <a:lnTo>
                    <a:pt x="142278" y="3596297"/>
                  </a:lnTo>
                  <a:lnTo>
                    <a:pt x="177914" y="3628567"/>
                  </a:lnTo>
                  <a:lnTo>
                    <a:pt x="216268" y="3656965"/>
                  </a:lnTo>
                  <a:lnTo>
                    <a:pt x="257022" y="3681349"/>
                  </a:lnTo>
                  <a:lnTo>
                    <a:pt x="299872" y="3701605"/>
                  </a:lnTo>
                  <a:lnTo>
                    <a:pt x="344487" y="3717582"/>
                  </a:lnTo>
                  <a:lnTo>
                    <a:pt x="390563" y="3729151"/>
                  </a:lnTo>
                  <a:lnTo>
                    <a:pt x="437756" y="3736200"/>
                  </a:lnTo>
                  <a:lnTo>
                    <a:pt x="485775" y="3738575"/>
                  </a:lnTo>
                  <a:lnTo>
                    <a:pt x="4756912" y="3738575"/>
                  </a:lnTo>
                  <a:lnTo>
                    <a:pt x="4804930" y="3736200"/>
                  </a:lnTo>
                  <a:lnTo>
                    <a:pt x="4852124" y="3729151"/>
                  </a:lnTo>
                  <a:lnTo>
                    <a:pt x="4898187" y="3717582"/>
                  </a:lnTo>
                  <a:lnTo>
                    <a:pt x="4942814" y="3701605"/>
                  </a:lnTo>
                  <a:lnTo>
                    <a:pt x="4985664" y="3681349"/>
                  </a:lnTo>
                  <a:lnTo>
                    <a:pt x="5026418" y="3656965"/>
                  </a:lnTo>
                  <a:lnTo>
                    <a:pt x="5064772" y="3628567"/>
                  </a:lnTo>
                  <a:lnTo>
                    <a:pt x="5100409" y="3596297"/>
                  </a:lnTo>
                  <a:lnTo>
                    <a:pt x="5132679" y="3560661"/>
                  </a:lnTo>
                  <a:lnTo>
                    <a:pt x="5161077" y="3522307"/>
                  </a:lnTo>
                  <a:lnTo>
                    <a:pt x="5185461" y="3481552"/>
                  </a:lnTo>
                  <a:lnTo>
                    <a:pt x="5205704" y="3438702"/>
                  </a:lnTo>
                  <a:lnTo>
                    <a:pt x="5221694" y="3394087"/>
                  </a:lnTo>
                  <a:lnTo>
                    <a:pt x="5233263" y="3348012"/>
                  </a:lnTo>
                  <a:lnTo>
                    <a:pt x="5240312" y="3300819"/>
                  </a:lnTo>
                  <a:lnTo>
                    <a:pt x="5242687" y="3252800"/>
                  </a:lnTo>
                  <a:lnTo>
                    <a:pt x="5242687" y="1574507"/>
                  </a:lnTo>
                  <a:close/>
                </a:path>
              </a:pathLst>
            </a:custGeom>
            <a:solidFill>
              <a:srgbClr val="1D23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1252356" y="2157341"/>
            <a:ext cx="4969540" cy="2336602"/>
          </a:xfrm>
          <a:prstGeom prst="rect">
            <a:avLst/>
          </a:prstGeom>
        </p:spPr>
        <p:txBody>
          <a:bodyPr vert="horz" wrap="square" lIns="0" tIns="84455" rIns="0" bIns="0" rtlCol="0">
            <a:spAutoFit/>
          </a:bodyPr>
          <a:lstStyle/>
          <a:p>
            <a:pPr marL="1075055">
              <a:lnSpc>
                <a:spcPct val="100000"/>
              </a:lnSpc>
              <a:spcBef>
                <a:spcPts val="825"/>
              </a:spcBef>
            </a:pPr>
            <a:r>
              <a:rPr lang="en-US" sz="3000" b="1" spc="10" dirty="0">
                <a:solidFill>
                  <a:srgbClr val="F6D616"/>
                </a:solidFill>
                <a:latin typeface="Roboto"/>
                <a:cs typeface="Roboto"/>
              </a:rPr>
              <a:t>Univariate Analysis</a:t>
            </a:r>
            <a:endParaRPr lang="en-US" sz="3000" dirty="0">
              <a:latin typeface="Roboto"/>
              <a:cs typeface="Roboto"/>
            </a:endParaRPr>
          </a:p>
          <a:p>
            <a:pPr marL="12700" marR="5080" algn="ctr">
              <a:lnSpc>
                <a:spcPts val="3450"/>
              </a:lnSpc>
              <a:spcBef>
                <a:spcPts val="50"/>
              </a:spcBef>
            </a:pPr>
            <a:r>
              <a:rPr lang="en-US" sz="2800" dirty="0" err="1">
                <a:solidFill>
                  <a:schemeClr val="bg1"/>
                </a:solidFill>
              </a:rPr>
              <a:t>Hampir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semua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kolom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numerikal</a:t>
            </a:r>
            <a:r>
              <a:rPr lang="en-US" sz="2800" dirty="0">
                <a:solidFill>
                  <a:schemeClr val="bg1"/>
                </a:solidFill>
              </a:rPr>
              <a:t> punya outliers, </a:t>
            </a:r>
            <a:r>
              <a:rPr lang="en-US" sz="2800" dirty="0" err="1">
                <a:solidFill>
                  <a:schemeClr val="bg1"/>
                </a:solidFill>
              </a:rPr>
              <a:t>kecuali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kolom</a:t>
            </a:r>
            <a:r>
              <a:rPr lang="en-US" sz="2800" dirty="0">
                <a:solidFill>
                  <a:schemeClr val="bg1"/>
                </a:solidFill>
              </a:rPr>
              <a:t> MEMBER_NO, FFP_TIER dan MEMBER_DURATION </a:t>
            </a:r>
            <a:endParaRPr sz="2500" dirty="0">
              <a:solidFill>
                <a:schemeClr val="bg1"/>
              </a:solidFill>
              <a:latin typeface="Roboto"/>
              <a:cs typeface="Roboto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9460003" y="748460"/>
            <a:ext cx="8721725" cy="2476500"/>
            <a:chOff x="4783091" y="2343542"/>
            <a:chExt cx="8721725" cy="2476500"/>
          </a:xfrm>
        </p:grpSpPr>
        <p:sp>
          <p:nvSpPr>
            <p:cNvPr id="27" name="object 27"/>
            <p:cNvSpPr/>
            <p:nvPr/>
          </p:nvSpPr>
          <p:spPr>
            <a:xfrm>
              <a:off x="8597100" y="2643422"/>
              <a:ext cx="1123315" cy="1123315"/>
            </a:xfrm>
            <a:custGeom>
              <a:avLst/>
              <a:gdLst/>
              <a:ahLst/>
              <a:cxnLst/>
              <a:rect l="l" t="t" r="r" b="b"/>
              <a:pathLst>
                <a:path w="1123315" h="1123314">
                  <a:moveTo>
                    <a:pt x="561649" y="1123298"/>
                  </a:moveTo>
                  <a:lnTo>
                    <a:pt x="513187" y="1121236"/>
                  </a:lnTo>
                  <a:lnTo>
                    <a:pt x="465871" y="1115164"/>
                  </a:lnTo>
                  <a:lnTo>
                    <a:pt x="419868" y="1105249"/>
                  </a:lnTo>
                  <a:lnTo>
                    <a:pt x="375347" y="1091661"/>
                  </a:lnTo>
                  <a:lnTo>
                    <a:pt x="332476" y="1074568"/>
                  </a:lnTo>
                  <a:lnTo>
                    <a:pt x="291424" y="1054138"/>
                  </a:lnTo>
                  <a:lnTo>
                    <a:pt x="252360" y="1030541"/>
                  </a:lnTo>
                  <a:lnTo>
                    <a:pt x="215453" y="1003944"/>
                  </a:lnTo>
                  <a:lnTo>
                    <a:pt x="180870" y="974517"/>
                  </a:lnTo>
                  <a:lnTo>
                    <a:pt x="148780" y="942427"/>
                  </a:lnTo>
                  <a:lnTo>
                    <a:pt x="119353" y="907845"/>
                  </a:lnTo>
                  <a:lnTo>
                    <a:pt x="92756" y="870937"/>
                  </a:lnTo>
                  <a:lnTo>
                    <a:pt x="69159" y="831873"/>
                  </a:lnTo>
                  <a:lnTo>
                    <a:pt x="48729" y="790821"/>
                  </a:lnTo>
                  <a:lnTo>
                    <a:pt x="31636" y="747951"/>
                  </a:lnTo>
                  <a:lnTo>
                    <a:pt x="18048" y="703429"/>
                  </a:lnTo>
                  <a:lnTo>
                    <a:pt x="8133" y="657426"/>
                  </a:lnTo>
                  <a:lnTo>
                    <a:pt x="2061" y="610110"/>
                  </a:lnTo>
                  <a:lnTo>
                    <a:pt x="0" y="561649"/>
                  </a:lnTo>
                  <a:lnTo>
                    <a:pt x="2061" y="513187"/>
                  </a:lnTo>
                  <a:lnTo>
                    <a:pt x="8133" y="465871"/>
                  </a:lnTo>
                  <a:lnTo>
                    <a:pt x="18048" y="419868"/>
                  </a:lnTo>
                  <a:lnTo>
                    <a:pt x="31636" y="375346"/>
                  </a:lnTo>
                  <a:lnTo>
                    <a:pt x="48729" y="332476"/>
                  </a:lnTo>
                  <a:lnTo>
                    <a:pt x="69159" y="291424"/>
                  </a:lnTo>
                  <a:lnTo>
                    <a:pt x="92756" y="252360"/>
                  </a:lnTo>
                  <a:lnTo>
                    <a:pt x="119353" y="215452"/>
                  </a:lnTo>
                  <a:lnTo>
                    <a:pt x="148780" y="180870"/>
                  </a:lnTo>
                  <a:lnTo>
                    <a:pt x="180870" y="148780"/>
                  </a:lnTo>
                  <a:lnTo>
                    <a:pt x="215453" y="119353"/>
                  </a:lnTo>
                  <a:lnTo>
                    <a:pt x="252360" y="92756"/>
                  </a:lnTo>
                  <a:lnTo>
                    <a:pt x="291424" y="69159"/>
                  </a:lnTo>
                  <a:lnTo>
                    <a:pt x="332476" y="48729"/>
                  </a:lnTo>
                  <a:lnTo>
                    <a:pt x="375347" y="31636"/>
                  </a:lnTo>
                  <a:lnTo>
                    <a:pt x="419868" y="18048"/>
                  </a:lnTo>
                  <a:lnTo>
                    <a:pt x="465871" y="8133"/>
                  </a:lnTo>
                  <a:lnTo>
                    <a:pt x="513187" y="2061"/>
                  </a:lnTo>
                  <a:lnTo>
                    <a:pt x="561649" y="0"/>
                  </a:lnTo>
                  <a:lnTo>
                    <a:pt x="610110" y="2061"/>
                  </a:lnTo>
                  <a:lnTo>
                    <a:pt x="657427" y="8133"/>
                  </a:lnTo>
                  <a:lnTo>
                    <a:pt x="703430" y="18048"/>
                  </a:lnTo>
                  <a:lnTo>
                    <a:pt x="747951" y="31636"/>
                  </a:lnTo>
                  <a:lnTo>
                    <a:pt x="790822" y="48729"/>
                  </a:lnTo>
                  <a:lnTo>
                    <a:pt x="831873" y="69159"/>
                  </a:lnTo>
                  <a:lnTo>
                    <a:pt x="870937" y="92756"/>
                  </a:lnTo>
                  <a:lnTo>
                    <a:pt x="907845" y="119353"/>
                  </a:lnTo>
                  <a:lnTo>
                    <a:pt x="942428" y="148780"/>
                  </a:lnTo>
                  <a:lnTo>
                    <a:pt x="974517" y="180870"/>
                  </a:lnTo>
                  <a:lnTo>
                    <a:pt x="1003944" y="215452"/>
                  </a:lnTo>
                  <a:lnTo>
                    <a:pt x="1030541" y="252360"/>
                  </a:lnTo>
                  <a:lnTo>
                    <a:pt x="1054138" y="291424"/>
                  </a:lnTo>
                  <a:lnTo>
                    <a:pt x="1074568" y="332476"/>
                  </a:lnTo>
                  <a:lnTo>
                    <a:pt x="1091661" y="375346"/>
                  </a:lnTo>
                  <a:lnTo>
                    <a:pt x="1105249" y="419868"/>
                  </a:lnTo>
                  <a:lnTo>
                    <a:pt x="1115164" y="465871"/>
                  </a:lnTo>
                  <a:lnTo>
                    <a:pt x="1121236" y="513187"/>
                  </a:lnTo>
                  <a:lnTo>
                    <a:pt x="1123298" y="561644"/>
                  </a:lnTo>
                  <a:lnTo>
                    <a:pt x="1121236" y="610110"/>
                  </a:lnTo>
                  <a:lnTo>
                    <a:pt x="1115164" y="657426"/>
                  </a:lnTo>
                  <a:lnTo>
                    <a:pt x="1105249" y="703429"/>
                  </a:lnTo>
                  <a:lnTo>
                    <a:pt x="1091661" y="747951"/>
                  </a:lnTo>
                  <a:lnTo>
                    <a:pt x="1074568" y="790821"/>
                  </a:lnTo>
                  <a:lnTo>
                    <a:pt x="1054138" y="831873"/>
                  </a:lnTo>
                  <a:lnTo>
                    <a:pt x="1030541" y="870937"/>
                  </a:lnTo>
                  <a:lnTo>
                    <a:pt x="1003944" y="907845"/>
                  </a:lnTo>
                  <a:lnTo>
                    <a:pt x="974517" y="942427"/>
                  </a:lnTo>
                  <a:lnTo>
                    <a:pt x="942428" y="974517"/>
                  </a:lnTo>
                  <a:lnTo>
                    <a:pt x="907845" y="1003944"/>
                  </a:lnTo>
                  <a:lnTo>
                    <a:pt x="870937" y="1030541"/>
                  </a:lnTo>
                  <a:lnTo>
                    <a:pt x="831873" y="1054138"/>
                  </a:lnTo>
                  <a:lnTo>
                    <a:pt x="790822" y="1074568"/>
                  </a:lnTo>
                  <a:lnTo>
                    <a:pt x="747951" y="1091661"/>
                  </a:lnTo>
                  <a:lnTo>
                    <a:pt x="703430" y="1105249"/>
                  </a:lnTo>
                  <a:lnTo>
                    <a:pt x="657427" y="1115164"/>
                  </a:lnTo>
                  <a:lnTo>
                    <a:pt x="610110" y="1121236"/>
                  </a:lnTo>
                  <a:lnTo>
                    <a:pt x="561649" y="1123298"/>
                  </a:lnTo>
                  <a:close/>
                </a:path>
              </a:pathLst>
            </a:custGeom>
            <a:solidFill>
              <a:srgbClr val="F6D61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778161" y="2838369"/>
              <a:ext cx="685799" cy="771524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418673" y="2343542"/>
              <a:ext cx="3086099" cy="2476499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83091" y="2343542"/>
              <a:ext cx="3082974" cy="2476499"/>
            </a:xfrm>
            <a:prstGeom prst="rect">
              <a:avLst/>
            </a:prstGeom>
          </p:spPr>
        </p:pic>
      </p:grpSp>
      <p:sp>
        <p:nvSpPr>
          <p:cNvPr id="31" name="object 31"/>
          <p:cNvSpPr txBox="1">
            <a:spLocks noGrp="1"/>
          </p:cNvSpPr>
          <p:nvPr>
            <p:ph type="title"/>
          </p:nvPr>
        </p:nvSpPr>
        <p:spPr>
          <a:xfrm>
            <a:off x="4646074" y="286206"/>
            <a:ext cx="9967864" cy="7822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000" b="1" spc="-10" dirty="0">
                <a:latin typeface="Roboto"/>
                <a:cs typeface="Roboto"/>
              </a:rPr>
              <a:t>EXPLANATORY</a:t>
            </a:r>
            <a:r>
              <a:rPr sz="5000" b="1" spc="-20" dirty="0">
                <a:latin typeface="Roboto"/>
                <a:cs typeface="Roboto"/>
              </a:rPr>
              <a:t> </a:t>
            </a:r>
            <a:r>
              <a:rPr sz="5000" b="1" spc="15" dirty="0">
                <a:latin typeface="Roboto"/>
                <a:cs typeface="Roboto"/>
              </a:rPr>
              <a:t>DATA</a:t>
            </a:r>
            <a:r>
              <a:rPr sz="5000" b="1" spc="-15" dirty="0">
                <a:latin typeface="Roboto"/>
                <a:cs typeface="Roboto"/>
              </a:rPr>
              <a:t> </a:t>
            </a:r>
            <a:r>
              <a:rPr sz="5000" b="1" spc="-35" dirty="0">
                <a:latin typeface="Roboto"/>
                <a:cs typeface="Roboto"/>
              </a:rPr>
              <a:t>ANALYSIS</a:t>
            </a:r>
            <a:endParaRPr sz="5000" b="1" dirty="0">
              <a:latin typeface="Roboto"/>
              <a:cs typeface="Roboto"/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51D5EF06-DAAA-E6DF-A874-1CCFF72ADB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6028" y="4691295"/>
            <a:ext cx="8155972" cy="5309499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747BEDB1-7405-978B-6ACC-7F78C0F9DB6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60003" y="4699675"/>
            <a:ext cx="8601969" cy="530111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293361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0" name="object 10"/>
          <p:cNvGrpSpPr/>
          <p:nvPr/>
        </p:nvGrpSpPr>
        <p:grpSpPr>
          <a:xfrm>
            <a:off x="9680335" y="736851"/>
            <a:ext cx="6274331" cy="3902075"/>
            <a:chOff x="12440778" y="5893820"/>
            <a:chExt cx="5392420" cy="3902075"/>
          </a:xfrm>
        </p:grpSpPr>
        <p:sp>
          <p:nvSpPr>
            <p:cNvPr id="11" name="object 11"/>
            <p:cNvSpPr/>
            <p:nvPr/>
          </p:nvSpPr>
          <p:spPr>
            <a:xfrm>
              <a:off x="12590360" y="7145869"/>
              <a:ext cx="5243195" cy="2649855"/>
            </a:xfrm>
            <a:custGeom>
              <a:avLst/>
              <a:gdLst/>
              <a:ahLst/>
              <a:cxnLst/>
              <a:rect l="l" t="t" r="r" b="b"/>
              <a:pathLst>
                <a:path w="5243194" h="2649854">
                  <a:moveTo>
                    <a:pt x="4756914" y="2649843"/>
                  </a:moveTo>
                  <a:lnTo>
                    <a:pt x="485774" y="2649843"/>
                  </a:lnTo>
                  <a:lnTo>
                    <a:pt x="437761" y="2647466"/>
                  </a:lnTo>
                  <a:lnTo>
                    <a:pt x="390562" y="2640422"/>
                  </a:lnTo>
                  <a:lnTo>
                    <a:pt x="344494" y="2628845"/>
                  </a:lnTo>
                  <a:lnTo>
                    <a:pt x="299876" y="2612865"/>
                  </a:lnTo>
                  <a:lnTo>
                    <a:pt x="257027" y="2592615"/>
                  </a:lnTo>
                  <a:lnTo>
                    <a:pt x="216266" y="2568226"/>
                  </a:lnTo>
                  <a:lnTo>
                    <a:pt x="177910" y="2539831"/>
                  </a:lnTo>
                  <a:lnTo>
                    <a:pt x="142279" y="2507562"/>
                  </a:lnTo>
                  <a:lnTo>
                    <a:pt x="110010" y="2471931"/>
                  </a:lnTo>
                  <a:lnTo>
                    <a:pt x="81615" y="2433576"/>
                  </a:lnTo>
                  <a:lnTo>
                    <a:pt x="57227" y="2392814"/>
                  </a:lnTo>
                  <a:lnTo>
                    <a:pt x="36977" y="2349965"/>
                  </a:lnTo>
                  <a:lnTo>
                    <a:pt x="20997" y="2305348"/>
                  </a:lnTo>
                  <a:lnTo>
                    <a:pt x="9420" y="2259280"/>
                  </a:lnTo>
                  <a:lnTo>
                    <a:pt x="2377" y="2212080"/>
                  </a:lnTo>
                  <a:lnTo>
                    <a:pt x="0" y="2164068"/>
                  </a:lnTo>
                  <a:lnTo>
                    <a:pt x="0" y="485774"/>
                  </a:lnTo>
                  <a:lnTo>
                    <a:pt x="2377" y="437762"/>
                  </a:lnTo>
                  <a:lnTo>
                    <a:pt x="9420" y="390562"/>
                  </a:lnTo>
                  <a:lnTo>
                    <a:pt x="20997" y="344494"/>
                  </a:lnTo>
                  <a:lnTo>
                    <a:pt x="36977" y="299876"/>
                  </a:lnTo>
                  <a:lnTo>
                    <a:pt x="57227" y="257028"/>
                  </a:lnTo>
                  <a:lnTo>
                    <a:pt x="81615" y="216266"/>
                  </a:lnTo>
                  <a:lnTo>
                    <a:pt x="110010" y="177911"/>
                  </a:lnTo>
                  <a:lnTo>
                    <a:pt x="142279" y="142280"/>
                  </a:lnTo>
                  <a:lnTo>
                    <a:pt x="177910" y="110010"/>
                  </a:lnTo>
                  <a:lnTo>
                    <a:pt x="216266" y="81616"/>
                  </a:lnTo>
                  <a:lnTo>
                    <a:pt x="257027" y="57227"/>
                  </a:lnTo>
                  <a:lnTo>
                    <a:pt x="299876" y="36977"/>
                  </a:lnTo>
                  <a:lnTo>
                    <a:pt x="344494" y="20997"/>
                  </a:lnTo>
                  <a:lnTo>
                    <a:pt x="390562" y="9420"/>
                  </a:lnTo>
                  <a:lnTo>
                    <a:pt x="437761" y="2377"/>
                  </a:lnTo>
                  <a:lnTo>
                    <a:pt x="485774" y="0"/>
                  </a:lnTo>
                  <a:lnTo>
                    <a:pt x="4756914" y="0"/>
                  </a:lnTo>
                  <a:lnTo>
                    <a:pt x="4804927" y="2377"/>
                  </a:lnTo>
                  <a:lnTo>
                    <a:pt x="4852127" y="9420"/>
                  </a:lnTo>
                  <a:lnTo>
                    <a:pt x="4898195" y="20997"/>
                  </a:lnTo>
                  <a:lnTo>
                    <a:pt x="4942812" y="36977"/>
                  </a:lnTo>
                  <a:lnTo>
                    <a:pt x="4985661" y="57227"/>
                  </a:lnTo>
                  <a:lnTo>
                    <a:pt x="5026423" y="81616"/>
                  </a:lnTo>
                  <a:lnTo>
                    <a:pt x="5064778" y="110010"/>
                  </a:lnTo>
                  <a:lnTo>
                    <a:pt x="5100409" y="142280"/>
                  </a:lnTo>
                  <a:lnTo>
                    <a:pt x="5132679" y="177911"/>
                  </a:lnTo>
                  <a:lnTo>
                    <a:pt x="5161074" y="216266"/>
                  </a:lnTo>
                  <a:lnTo>
                    <a:pt x="5185462" y="257028"/>
                  </a:lnTo>
                  <a:lnTo>
                    <a:pt x="5205712" y="299876"/>
                  </a:lnTo>
                  <a:lnTo>
                    <a:pt x="5221692" y="344494"/>
                  </a:lnTo>
                  <a:lnTo>
                    <a:pt x="5233269" y="390562"/>
                  </a:lnTo>
                  <a:lnTo>
                    <a:pt x="5240312" y="437762"/>
                  </a:lnTo>
                  <a:lnTo>
                    <a:pt x="5242689" y="485774"/>
                  </a:lnTo>
                  <a:lnTo>
                    <a:pt x="5242689" y="2164068"/>
                  </a:lnTo>
                  <a:lnTo>
                    <a:pt x="5240312" y="2212080"/>
                  </a:lnTo>
                  <a:lnTo>
                    <a:pt x="5233269" y="2259280"/>
                  </a:lnTo>
                  <a:lnTo>
                    <a:pt x="5221692" y="2305348"/>
                  </a:lnTo>
                  <a:lnTo>
                    <a:pt x="5205712" y="2349965"/>
                  </a:lnTo>
                  <a:lnTo>
                    <a:pt x="5185462" y="2392814"/>
                  </a:lnTo>
                  <a:lnTo>
                    <a:pt x="5161074" y="2433576"/>
                  </a:lnTo>
                  <a:lnTo>
                    <a:pt x="5132679" y="2471931"/>
                  </a:lnTo>
                  <a:lnTo>
                    <a:pt x="5100409" y="2507562"/>
                  </a:lnTo>
                  <a:lnTo>
                    <a:pt x="5064778" y="2539831"/>
                  </a:lnTo>
                  <a:lnTo>
                    <a:pt x="5026423" y="2568226"/>
                  </a:lnTo>
                  <a:lnTo>
                    <a:pt x="4985661" y="2592615"/>
                  </a:lnTo>
                  <a:lnTo>
                    <a:pt x="4942812" y="2612865"/>
                  </a:lnTo>
                  <a:lnTo>
                    <a:pt x="4898195" y="2628845"/>
                  </a:lnTo>
                  <a:lnTo>
                    <a:pt x="4852127" y="2640422"/>
                  </a:lnTo>
                  <a:lnTo>
                    <a:pt x="4804927" y="2647466"/>
                  </a:lnTo>
                  <a:lnTo>
                    <a:pt x="4756914" y="2649843"/>
                  </a:lnTo>
                  <a:close/>
                </a:path>
              </a:pathLst>
            </a:custGeom>
            <a:solidFill>
              <a:srgbClr val="050E2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2440768" y="5893828"/>
              <a:ext cx="5243195" cy="3762375"/>
            </a:xfrm>
            <a:custGeom>
              <a:avLst/>
              <a:gdLst/>
              <a:ahLst/>
              <a:cxnLst/>
              <a:rect l="l" t="t" r="r" b="b"/>
              <a:pathLst>
                <a:path w="5243194" h="3762375">
                  <a:moveTo>
                    <a:pt x="5242699" y="1597926"/>
                  </a:moveTo>
                  <a:lnTo>
                    <a:pt x="5240312" y="1549908"/>
                  </a:lnTo>
                  <a:lnTo>
                    <a:pt x="5233276" y="1502714"/>
                  </a:lnTo>
                  <a:lnTo>
                    <a:pt x="5221694" y="1456651"/>
                  </a:lnTo>
                  <a:lnTo>
                    <a:pt x="5205717" y="1412024"/>
                  </a:lnTo>
                  <a:lnTo>
                    <a:pt x="5185461" y="1369174"/>
                  </a:lnTo>
                  <a:lnTo>
                    <a:pt x="5161077" y="1328420"/>
                  </a:lnTo>
                  <a:lnTo>
                    <a:pt x="5132679" y="1290066"/>
                  </a:lnTo>
                  <a:lnTo>
                    <a:pt x="5100409" y="1254429"/>
                  </a:lnTo>
                  <a:lnTo>
                    <a:pt x="5064785" y="1222159"/>
                  </a:lnTo>
                  <a:lnTo>
                    <a:pt x="5026431" y="1193761"/>
                  </a:lnTo>
                  <a:lnTo>
                    <a:pt x="4985664" y="1169377"/>
                  </a:lnTo>
                  <a:lnTo>
                    <a:pt x="4942814" y="1149134"/>
                  </a:lnTo>
                  <a:lnTo>
                    <a:pt x="4898199" y="1133144"/>
                  </a:lnTo>
                  <a:lnTo>
                    <a:pt x="4852136" y="1121575"/>
                  </a:lnTo>
                  <a:lnTo>
                    <a:pt x="4804930" y="1114526"/>
                  </a:lnTo>
                  <a:lnTo>
                    <a:pt x="4756924" y="1112151"/>
                  </a:lnTo>
                  <a:lnTo>
                    <a:pt x="3177146" y="1112151"/>
                  </a:lnTo>
                  <a:lnTo>
                    <a:pt x="3181731" y="1102512"/>
                  </a:lnTo>
                  <a:lnTo>
                    <a:pt x="3198812" y="1060411"/>
                  </a:lnTo>
                  <a:lnTo>
                    <a:pt x="3213506" y="1017143"/>
                  </a:lnTo>
                  <a:lnTo>
                    <a:pt x="3225698" y="972781"/>
                  </a:lnTo>
                  <a:lnTo>
                    <a:pt x="3235337" y="927417"/>
                  </a:lnTo>
                  <a:lnTo>
                    <a:pt x="3242310" y="881126"/>
                  </a:lnTo>
                  <a:lnTo>
                    <a:pt x="3246564" y="833996"/>
                  </a:lnTo>
                  <a:lnTo>
                    <a:pt x="3247999" y="786117"/>
                  </a:lnTo>
                  <a:lnTo>
                    <a:pt x="3246564" y="738225"/>
                  </a:lnTo>
                  <a:lnTo>
                    <a:pt x="3242310" y="691095"/>
                  </a:lnTo>
                  <a:lnTo>
                    <a:pt x="3235337" y="644804"/>
                  </a:lnTo>
                  <a:lnTo>
                    <a:pt x="3225698" y="599440"/>
                  </a:lnTo>
                  <a:lnTo>
                    <a:pt x="3213506" y="555078"/>
                  </a:lnTo>
                  <a:lnTo>
                    <a:pt x="3198812" y="511810"/>
                  </a:lnTo>
                  <a:lnTo>
                    <a:pt x="3181731" y="469709"/>
                  </a:lnTo>
                  <a:lnTo>
                    <a:pt x="3162325" y="428866"/>
                  </a:lnTo>
                  <a:lnTo>
                    <a:pt x="3140672" y="389343"/>
                  </a:lnTo>
                  <a:lnTo>
                    <a:pt x="3116872" y="351243"/>
                  </a:lnTo>
                  <a:lnTo>
                    <a:pt x="3090989" y="314642"/>
                  </a:lnTo>
                  <a:lnTo>
                    <a:pt x="3063113" y="279628"/>
                  </a:lnTo>
                  <a:lnTo>
                    <a:pt x="3033331" y="246278"/>
                  </a:lnTo>
                  <a:lnTo>
                    <a:pt x="3001721" y="214668"/>
                  </a:lnTo>
                  <a:lnTo>
                    <a:pt x="2968371" y="184886"/>
                  </a:lnTo>
                  <a:lnTo>
                    <a:pt x="2933344" y="157010"/>
                  </a:lnTo>
                  <a:lnTo>
                    <a:pt x="2896755" y="131127"/>
                  </a:lnTo>
                  <a:lnTo>
                    <a:pt x="2858655" y="107327"/>
                  </a:lnTo>
                  <a:lnTo>
                    <a:pt x="2819133" y="85674"/>
                  </a:lnTo>
                  <a:lnTo>
                    <a:pt x="2778290" y="66268"/>
                  </a:lnTo>
                  <a:lnTo>
                    <a:pt x="2736189" y="49174"/>
                  </a:lnTo>
                  <a:lnTo>
                    <a:pt x="2692908" y="34493"/>
                  </a:lnTo>
                  <a:lnTo>
                    <a:pt x="2648559" y="22301"/>
                  </a:lnTo>
                  <a:lnTo>
                    <a:pt x="2603195" y="12661"/>
                  </a:lnTo>
                  <a:lnTo>
                    <a:pt x="2556903" y="5676"/>
                  </a:lnTo>
                  <a:lnTo>
                    <a:pt x="2509774" y="1435"/>
                  </a:lnTo>
                  <a:lnTo>
                    <a:pt x="2461882" y="0"/>
                  </a:lnTo>
                  <a:lnTo>
                    <a:pt x="2413990" y="1435"/>
                  </a:lnTo>
                  <a:lnTo>
                    <a:pt x="2366861" y="5676"/>
                  </a:lnTo>
                  <a:lnTo>
                    <a:pt x="2320582" y="12661"/>
                  </a:lnTo>
                  <a:lnTo>
                    <a:pt x="2275217" y="22301"/>
                  </a:lnTo>
                  <a:lnTo>
                    <a:pt x="2230856" y="34493"/>
                  </a:lnTo>
                  <a:lnTo>
                    <a:pt x="2187587" y="49174"/>
                  </a:lnTo>
                  <a:lnTo>
                    <a:pt x="2145487" y="66268"/>
                  </a:lnTo>
                  <a:lnTo>
                    <a:pt x="2104631" y="85674"/>
                  </a:lnTo>
                  <a:lnTo>
                    <a:pt x="2065121" y="107327"/>
                  </a:lnTo>
                  <a:lnTo>
                    <a:pt x="2027021" y="131127"/>
                  </a:lnTo>
                  <a:lnTo>
                    <a:pt x="1990420" y="157010"/>
                  </a:lnTo>
                  <a:lnTo>
                    <a:pt x="1955406" y="184886"/>
                  </a:lnTo>
                  <a:lnTo>
                    <a:pt x="1922043" y="214668"/>
                  </a:lnTo>
                  <a:lnTo>
                    <a:pt x="1890433" y="246278"/>
                  </a:lnTo>
                  <a:lnTo>
                    <a:pt x="1860651" y="279628"/>
                  </a:lnTo>
                  <a:lnTo>
                    <a:pt x="1832787" y="314642"/>
                  </a:lnTo>
                  <a:lnTo>
                    <a:pt x="1806905" y="351243"/>
                  </a:lnTo>
                  <a:lnTo>
                    <a:pt x="1783092" y="389343"/>
                  </a:lnTo>
                  <a:lnTo>
                    <a:pt x="1761451" y="428866"/>
                  </a:lnTo>
                  <a:lnTo>
                    <a:pt x="1742033" y="469709"/>
                  </a:lnTo>
                  <a:lnTo>
                    <a:pt x="1724952" y="511810"/>
                  </a:lnTo>
                  <a:lnTo>
                    <a:pt x="1710270" y="555078"/>
                  </a:lnTo>
                  <a:lnTo>
                    <a:pt x="1698066" y="599440"/>
                  </a:lnTo>
                  <a:lnTo>
                    <a:pt x="1688439" y="644804"/>
                  </a:lnTo>
                  <a:lnTo>
                    <a:pt x="1681454" y="691095"/>
                  </a:lnTo>
                  <a:lnTo>
                    <a:pt x="1677200" y="738225"/>
                  </a:lnTo>
                  <a:lnTo>
                    <a:pt x="1675765" y="786117"/>
                  </a:lnTo>
                  <a:lnTo>
                    <a:pt x="1677200" y="833996"/>
                  </a:lnTo>
                  <a:lnTo>
                    <a:pt x="1681454" y="881126"/>
                  </a:lnTo>
                  <a:lnTo>
                    <a:pt x="1688439" y="927417"/>
                  </a:lnTo>
                  <a:lnTo>
                    <a:pt x="1698066" y="972781"/>
                  </a:lnTo>
                  <a:lnTo>
                    <a:pt x="1710270" y="1017143"/>
                  </a:lnTo>
                  <a:lnTo>
                    <a:pt x="1724952" y="1060411"/>
                  </a:lnTo>
                  <a:lnTo>
                    <a:pt x="1742033" y="1102512"/>
                  </a:lnTo>
                  <a:lnTo>
                    <a:pt x="1746605" y="1112151"/>
                  </a:lnTo>
                  <a:lnTo>
                    <a:pt x="485775" y="1112151"/>
                  </a:lnTo>
                  <a:lnTo>
                    <a:pt x="437769" y="1114526"/>
                  </a:lnTo>
                  <a:lnTo>
                    <a:pt x="390563" y="1121575"/>
                  </a:lnTo>
                  <a:lnTo>
                    <a:pt x="344500" y="1133144"/>
                  </a:lnTo>
                  <a:lnTo>
                    <a:pt x="299885" y="1149134"/>
                  </a:lnTo>
                  <a:lnTo>
                    <a:pt x="257035" y="1169377"/>
                  </a:lnTo>
                  <a:lnTo>
                    <a:pt x="216268" y="1193761"/>
                  </a:lnTo>
                  <a:lnTo>
                    <a:pt x="177914" y="1222159"/>
                  </a:lnTo>
                  <a:lnTo>
                    <a:pt x="142290" y="1254429"/>
                  </a:lnTo>
                  <a:lnTo>
                    <a:pt x="110020" y="1290066"/>
                  </a:lnTo>
                  <a:lnTo>
                    <a:pt x="81622" y="1328420"/>
                  </a:lnTo>
                  <a:lnTo>
                    <a:pt x="57226" y="1369174"/>
                  </a:lnTo>
                  <a:lnTo>
                    <a:pt x="36982" y="1412024"/>
                  </a:lnTo>
                  <a:lnTo>
                    <a:pt x="21005" y="1456651"/>
                  </a:lnTo>
                  <a:lnTo>
                    <a:pt x="9423" y="1502714"/>
                  </a:lnTo>
                  <a:lnTo>
                    <a:pt x="2387" y="1549908"/>
                  </a:lnTo>
                  <a:lnTo>
                    <a:pt x="0" y="1597926"/>
                  </a:lnTo>
                  <a:lnTo>
                    <a:pt x="0" y="3276219"/>
                  </a:lnTo>
                  <a:lnTo>
                    <a:pt x="2387" y="3324237"/>
                  </a:lnTo>
                  <a:lnTo>
                    <a:pt x="9423" y="3371431"/>
                  </a:lnTo>
                  <a:lnTo>
                    <a:pt x="21005" y="3417493"/>
                  </a:lnTo>
                  <a:lnTo>
                    <a:pt x="36982" y="3462121"/>
                  </a:lnTo>
                  <a:lnTo>
                    <a:pt x="57226" y="3504971"/>
                  </a:lnTo>
                  <a:lnTo>
                    <a:pt x="81622" y="3545725"/>
                  </a:lnTo>
                  <a:lnTo>
                    <a:pt x="110020" y="3584079"/>
                  </a:lnTo>
                  <a:lnTo>
                    <a:pt x="142290" y="3619716"/>
                  </a:lnTo>
                  <a:lnTo>
                    <a:pt x="177914" y="3651986"/>
                  </a:lnTo>
                  <a:lnTo>
                    <a:pt x="216268" y="3680383"/>
                  </a:lnTo>
                  <a:lnTo>
                    <a:pt x="257035" y="3704767"/>
                  </a:lnTo>
                  <a:lnTo>
                    <a:pt x="299885" y="3725011"/>
                  </a:lnTo>
                  <a:lnTo>
                    <a:pt x="344500" y="3741001"/>
                  </a:lnTo>
                  <a:lnTo>
                    <a:pt x="390563" y="3752570"/>
                  </a:lnTo>
                  <a:lnTo>
                    <a:pt x="437769" y="3759619"/>
                  </a:lnTo>
                  <a:lnTo>
                    <a:pt x="485775" y="3761994"/>
                  </a:lnTo>
                  <a:lnTo>
                    <a:pt x="4756924" y="3761994"/>
                  </a:lnTo>
                  <a:lnTo>
                    <a:pt x="4804930" y="3759619"/>
                  </a:lnTo>
                  <a:lnTo>
                    <a:pt x="4852136" y="3752570"/>
                  </a:lnTo>
                  <a:lnTo>
                    <a:pt x="4898199" y="3741001"/>
                  </a:lnTo>
                  <a:lnTo>
                    <a:pt x="4942814" y="3725011"/>
                  </a:lnTo>
                  <a:lnTo>
                    <a:pt x="4985664" y="3704767"/>
                  </a:lnTo>
                  <a:lnTo>
                    <a:pt x="5026431" y="3680383"/>
                  </a:lnTo>
                  <a:lnTo>
                    <a:pt x="5064785" y="3651986"/>
                  </a:lnTo>
                  <a:lnTo>
                    <a:pt x="5100409" y="3619716"/>
                  </a:lnTo>
                  <a:lnTo>
                    <a:pt x="5132679" y="3584079"/>
                  </a:lnTo>
                  <a:lnTo>
                    <a:pt x="5161077" y="3545725"/>
                  </a:lnTo>
                  <a:lnTo>
                    <a:pt x="5185461" y="3504971"/>
                  </a:lnTo>
                  <a:lnTo>
                    <a:pt x="5205717" y="3462121"/>
                  </a:lnTo>
                  <a:lnTo>
                    <a:pt x="5221694" y="3417493"/>
                  </a:lnTo>
                  <a:lnTo>
                    <a:pt x="5233276" y="3371431"/>
                  </a:lnTo>
                  <a:lnTo>
                    <a:pt x="5240312" y="3324237"/>
                  </a:lnTo>
                  <a:lnTo>
                    <a:pt x="5242699" y="3276219"/>
                  </a:lnTo>
                  <a:lnTo>
                    <a:pt x="5242699" y="1597926"/>
                  </a:lnTo>
                  <a:close/>
                </a:path>
              </a:pathLst>
            </a:custGeom>
            <a:solidFill>
              <a:srgbClr val="1D23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4341008" y="6108760"/>
              <a:ext cx="1123315" cy="1123315"/>
            </a:xfrm>
            <a:custGeom>
              <a:avLst/>
              <a:gdLst/>
              <a:ahLst/>
              <a:cxnLst/>
              <a:rect l="l" t="t" r="r" b="b"/>
              <a:pathLst>
                <a:path w="1123315" h="1123315">
                  <a:moveTo>
                    <a:pt x="561660" y="1123297"/>
                  </a:moveTo>
                  <a:lnTo>
                    <a:pt x="513187" y="1121236"/>
                  </a:lnTo>
                  <a:lnTo>
                    <a:pt x="465870" y="1115164"/>
                  </a:lnTo>
                  <a:lnTo>
                    <a:pt x="419867" y="1105249"/>
                  </a:lnTo>
                  <a:lnTo>
                    <a:pt x="375346" y="1091661"/>
                  </a:lnTo>
                  <a:lnTo>
                    <a:pt x="332475" y="1074568"/>
                  </a:lnTo>
                  <a:lnTo>
                    <a:pt x="291423" y="1054138"/>
                  </a:lnTo>
                  <a:lnTo>
                    <a:pt x="252359" y="1030541"/>
                  </a:lnTo>
                  <a:lnTo>
                    <a:pt x="215452" y="1003944"/>
                  </a:lnTo>
                  <a:lnTo>
                    <a:pt x="180869" y="974517"/>
                  </a:lnTo>
                  <a:lnTo>
                    <a:pt x="148780" y="942428"/>
                  </a:lnTo>
                  <a:lnTo>
                    <a:pt x="119352" y="907845"/>
                  </a:lnTo>
                  <a:lnTo>
                    <a:pt x="92756" y="870937"/>
                  </a:lnTo>
                  <a:lnTo>
                    <a:pt x="69158" y="831873"/>
                  </a:lnTo>
                  <a:lnTo>
                    <a:pt x="48729" y="790822"/>
                  </a:lnTo>
                  <a:lnTo>
                    <a:pt x="31636" y="747951"/>
                  </a:lnTo>
                  <a:lnTo>
                    <a:pt x="18047" y="703430"/>
                  </a:lnTo>
                  <a:lnTo>
                    <a:pt x="8133" y="657426"/>
                  </a:lnTo>
                  <a:lnTo>
                    <a:pt x="2061" y="610110"/>
                  </a:lnTo>
                  <a:lnTo>
                    <a:pt x="0" y="561662"/>
                  </a:lnTo>
                  <a:lnTo>
                    <a:pt x="2061" y="513187"/>
                  </a:lnTo>
                  <a:lnTo>
                    <a:pt x="8133" y="465871"/>
                  </a:lnTo>
                  <a:lnTo>
                    <a:pt x="18047" y="419868"/>
                  </a:lnTo>
                  <a:lnTo>
                    <a:pt x="31636" y="375346"/>
                  </a:lnTo>
                  <a:lnTo>
                    <a:pt x="48729" y="332476"/>
                  </a:lnTo>
                  <a:lnTo>
                    <a:pt x="69158" y="291424"/>
                  </a:lnTo>
                  <a:lnTo>
                    <a:pt x="92756" y="252360"/>
                  </a:lnTo>
                  <a:lnTo>
                    <a:pt x="119352" y="215452"/>
                  </a:lnTo>
                  <a:lnTo>
                    <a:pt x="148780" y="180869"/>
                  </a:lnTo>
                  <a:lnTo>
                    <a:pt x="180869" y="148780"/>
                  </a:lnTo>
                  <a:lnTo>
                    <a:pt x="215452" y="119353"/>
                  </a:lnTo>
                  <a:lnTo>
                    <a:pt x="252359" y="92756"/>
                  </a:lnTo>
                  <a:lnTo>
                    <a:pt x="291423" y="69159"/>
                  </a:lnTo>
                  <a:lnTo>
                    <a:pt x="332475" y="48729"/>
                  </a:lnTo>
                  <a:lnTo>
                    <a:pt x="375346" y="31636"/>
                  </a:lnTo>
                  <a:lnTo>
                    <a:pt x="419867" y="18048"/>
                  </a:lnTo>
                  <a:lnTo>
                    <a:pt x="465870" y="8133"/>
                  </a:lnTo>
                  <a:lnTo>
                    <a:pt x="513187" y="2061"/>
                  </a:lnTo>
                  <a:lnTo>
                    <a:pt x="561648" y="0"/>
                  </a:lnTo>
                  <a:lnTo>
                    <a:pt x="610109" y="2061"/>
                  </a:lnTo>
                  <a:lnTo>
                    <a:pt x="657426" y="8133"/>
                  </a:lnTo>
                  <a:lnTo>
                    <a:pt x="703429" y="18048"/>
                  </a:lnTo>
                  <a:lnTo>
                    <a:pt x="747950" y="31636"/>
                  </a:lnTo>
                  <a:lnTo>
                    <a:pt x="790821" y="48729"/>
                  </a:lnTo>
                  <a:lnTo>
                    <a:pt x="831873" y="69159"/>
                  </a:lnTo>
                  <a:lnTo>
                    <a:pt x="870937" y="92756"/>
                  </a:lnTo>
                  <a:lnTo>
                    <a:pt x="907844" y="119353"/>
                  </a:lnTo>
                  <a:lnTo>
                    <a:pt x="942427" y="148780"/>
                  </a:lnTo>
                  <a:lnTo>
                    <a:pt x="974516" y="180869"/>
                  </a:lnTo>
                  <a:lnTo>
                    <a:pt x="1003944" y="215452"/>
                  </a:lnTo>
                  <a:lnTo>
                    <a:pt x="1030540" y="252360"/>
                  </a:lnTo>
                  <a:lnTo>
                    <a:pt x="1054138" y="291424"/>
                  </a:lnTo>
                  <a:lnTo>
                    <a:pt x="1074567" y="332476"/>
                  </a:lnTo>
                  <a:lnTo>
                    <a:pt x="1091660" y="375346"/>
                  </a:lnTo>
                  <a:lnTo>
                    <a:pt x="1105248" y="419868"/>
                  </a:lnTo>
                  <a:lnTo>
                    <a:pt x="1115163" y="465871"/>
                  </a:lnTo>
                  <a:lnTo>
                    <a:pt x="1121235" y="513187"/>
                  </a:lnTo>
                  <a:lnTo>
                    <a:pt x="1123296" y="561635"/>
                  </a:lnTo>
                  <a:lnTo>
                    <a:pt x="1121235" y="610110"/>
                  </a:lnTo>
                  <a:lnTo>
                    <a:pt x="1115163" y="657426"/>
                  </a:lnTo>
                  <a:lnTo>
                    <a:pt x="1105248" y="703430"/>
                  </a:lnTo>
                  <a:lnTo>
                    <a:pt x="1091660" y="747951"/>
                  </a:lnTo>
                  <a:lnTo>
                    <a:pt x="1074567" y="790822"/>
                  </a:lnTo>
                  <a:lnTo>
                    <a:pt x="1054138" y="831873"/>
                  </a:lnTo>
                  <a:lnTo>
                    <a:pt x="1030540" y="870937"/>
                  </a:lnTo>
                  <a:lnTo>
                    <a:pt x="1003944" y="907845"/>
                  </a:lnTo>
                  <a:lnTo>
                    <a:pt x="974516" y="942428"/>
                  </a:lnTo>
                  <a:lnTo>
                    <a:pt x="942427" y="974517"/>
                  </a:lnTo>
                  <a:lnTo>
                    <a:pt x="907844" y="1003944"/>
                  </a:lnTo>
                  <a:lnTo>
                    <a:pt x="870937" y="1030541"/>
                  </a:lnTo>
                  <a:lnTo>
                    <a:pt x="831873" y="1054138"/>
                  </a:lnTo>
                  <a:lnTo>
                    <a:pt x="790821" y="1074568"/>
                  </a:lnTo>
                  <a:lnTo>
                    <a:pt x="747950" y="1091661"/>
                  </a:lnTo>
                  <a:lnTo>
                    <a:pt x="703429" y="1105249"/>
                  </a:lnTo>
                  <a:lnTo>
                    <a:pt x="657426" y="1115164"/>
                  </a:lnTo>
                  <a:lnTo>
                    <a:pt x="610109" y="1121236"/>
                  </a:lnTo>
                  <a:lnTo>
                    <a:pt x="561660" y="1123297"/>
                  </a:lnTo>
                  <a:close/>
                </a:path>
              </a:pathLst>
            </a:custGeom>
            <a:solidFill>
              <a:srgbClr val="F6D61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613938" y="6350088"/>
              <a:ext cx="666749" cy="638174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9822022" y="2301983"/>
            <a:ext cx="6046031" cy="1945661"/>
          </a:xfrm>
          <a:prstGeom prst="rect">
            <a:avLst/>
          </a:prstGeom>
        </p:spPr>
        <p:txBody>
          <a:bodyPr vert="horz" wrap="square" lIns="0" tIns="19240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515"/>
              </a:spcBef>
            </a:pPr>
            <a:r>
              <a:rPr lang="en-US" sz="3000" b="1" spc="5" dirty="0">
                <a:solidFill>
                  <a:srgbClr val="F6D616"/>
                </a:solidFill>
                <a:latin typeface="Roboto"/>
                <a:cs typeface="Roboto"/>
              </a:rPr>
              <a:t>Multivariate Analysis</a:t>
            </a:r>
            <a:endParaRPr sz="3000" dirty="0">
              <a:latin typeface="Roboto"/>
              <a:cs typeface="Roboto"/>
            </a:endParaRPr>
          </a:p>
          <a:p>
            <a:pPr marL="12700" marR="5080" algn="ctr">
              <a:lnSpc>
                <a:spcPct val="117500"/>
              </a:lnSpc>
              <a:spcBef>
                <a:spcPts val="495"/>
              </a:spcBef>
            </a:pPr>
            <a:r>
              <a:rPr lang="en-US" sz="2300" dirty="0" err="1">
                <a:solidFill>
                  <a:schemeClr val="bg1"/>
                </a:solidFill>
              </a:rPr>
              <a:t>Terdapat</a:t>
            </a:r>
            <a:r>
              <a:rPr lang="en-US" sz="2300" dirty="0">
                <a:solidFill>
                  <a:schemeClr val="bg1"/>
                </a:solidFill>
              </a:rPr>
              <a:t> </a:t>
            </a:r>
            <a:r>
              <a:rPr lang="en-US" sz="2300" dirty="0" err="1">
                <a:solidFill>
                  <a:schemeClr val="bg1"/>
                </a:solidFill>
              </a:rPr>
              <a:t>beberapa</a:t>
            </a:r>
            <a:r>
              <a:rPr lang="en-US" sz="2300" dirty="0">
                <a:solidFill>
                  <a:schemeClr val="bg1"/>
                </a:solidFill>
              </a:rPr>
              <a:t> </a:t>
            </a:r>
            <a:r>
              <a:rPr lang="en-US" sz="2300" dirty="0" err="1">
                <a:solidFill>
                  <a:schemeClr val="bg1"/>
                </a:solidFill>
              </a:rPr>
              <a:t>kolom</a:t>
            </a:r>
            <a:r>
              <a:rPr lang="en-US" sz="2300" dirty="0">
                <a:solidFill>
                  <a:schemeClr val="bg1"/>
                </a:solidFill>
              </a:rPr>
              <a:t> yang </a:t>
            </a:r>
            <a:r>
              <a:rPr lang="en-US" sz="2300" dirty="0" err="1">
                <a:solidFill>
                  <a:schemeClr val="bg1"/>
                </a:solidFill>
              </a:rPr>
              <a:t>memiliki</a:t>
            </a:r>
            <a:r>
              <a:rPr lang="en-US" sz="2300" dirty="0">
                <a:solidFill>
                  <a:schemeClr val="bg1"/>
                </a:solidFill>
              </a:rPr>
              <a:t> </a:t>
            </a:r>
            <a:r>
              <a:rPr lang="en-US" sz="2300" dirty="0" err="1">
                <a:solidFill>
                  <a:schemeClr val="bg1"/>
                </a:solidFill>
              </a:rPr>
              <a:t>nilai</a:t>
            </a:r>
            <a:r>
              <a:rPr lang="en-US" sz="2300" dirty="0">
                <a:solidFill>
                  <a:schemeClr val="bg1"/>
                </a:solidFill>
              </a:rPr>
              <a:t> </a:t>
            </a:r>
            <a:r>
              <a:rPr lang="en-US" sz="2300" dirty="0" err="1">
                <a:solidFill>
                  <a:schemeClr val="bg1"/>
                </a:solidFill>
              </a:rPr>
              <a:t>korelasi</a:t>
            </a:r>
            <a:r>
              <a:rPr lang="en-US" sz="2300" dirty="0">
                <a:solidFill>
                  <a:schemeClr val="bg1"/>
                </a:solidFill>
              </a:rPr>
              <a:t> &gt;0.7 (</a:t>
            </a:r>
            <a:r>
              <a:rPr lang="en-US" sz="2300" dirty="0" err="1">
                <a:solidFill>
                  <a:schemeClr val="bg1"/>
                </a:solidFill>
              </a:rPr>
              <a:t>indikasi</a:t>
            </a:r>
            <a:r>
              <a:rPr lang="en-US" sz="2300" dirty="0">
                <a:solidFill>
                  <a:schemeClr val="bg1"/>
                </a:solidFill>
              </a:rPr>
              <a:t> </a:t>
            </a:r>
            <a:r>
              <a:rPr lang="en-US" sz="2300" dirty="0" err="1">
                <a:solidFill>
                  <a:schemeClr val="bg1"/>
                </a:solidFill>
              </a:rPr>
              <a:t>redundan</a:t>
            </a:r>
            <a:r>
              <a:rPr lang="en-US" sz="2300" dirty="0">
                <a:solidFill>
                  <a:schemeClr val="bg1"/>
                </a:solidFill>
              </a:rPr>
              <a:t>): - </a:t>
            </a:r>
            <a:r>
              <a:rPr lang="en-US" sz="2300" dirty="0" err="1">
                <a:solidFill>
                  <a:schemeClr val="bg1"/>
                </a:solidFill>
              </a:rPr>
              <a:t>flight_count</a:t>
            </a:r>
            <a:r>
              <a:rPr lang="en-US" sz="2300" dirty="0">
                <a:solidFill>
                  <a:schemeClr val="bg1"/>
                </a:solidFill>
              </a:rPr>
              <a:t> - </a:t>
            </a:r>
            <a:r>
              <a:rPr lang="en-US" sz="2300" dirty="0" err="1">
                <a:solidFill>
                  <a:schemeClr val="bg1"/>
                </a:solidFill>
              </a:rPr>
              <a:t>bp_sum</a:t>
            </a:r>
            <a:r>
              <a:rPr lang="en-US" sz="2300" dirty="0">
                <a:solidFill>
                  <a:schemeClr val="bg1"/>
                </a:solidFill>
              </a:rPr>
              <a:t> - sum_yr_1 - sum_yr_2 - </a:t>
            </a:r>
            <a:r>
              <a:rPr lang="en-US" sz="2300" dirty="0" err="1">
                <a:solidFill>
                  <a:schemeClr val="bg1"/>
                </a:solidFill>
              </a:rPr>
              <a:t>seg_km_sum</a:t>
            </a:r>
            <a:r>
              <a:rPr lang="en-US" sz="2300" dirty="0">
                <a:solidFill>
                  <a:schemeClr val="bg1"/>
                </a:solidFill>
              </a:rPr>
              <a:t> </a:t>
            </a:r>
            <a:endParaRPr sz="2300" dirty="0">
              <a:solidFill>
                <a:schemeClr val="bg1"/>
              </a:solidFill>
              <a:latin typeface="Roboto"/>
              <a:cs typeface="Roboto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106283" y="736834"/>
            <a:ext cx="7361317" cy="9263960"/>
            <a:chOff x="454950" y="5938245"/>
            <a:chExt cx="5362575" cy="3813175"/>
          </a:xfrm>
        </p:grpSpPr>
        <p:sp>
          <p:nvSpPr>
            <p:cNvPr id="17" name="object 17"/>
            <p:cNvSpPr/>
            <p:nvPr/>
          </p:nvSpPr>
          <p:spPr>
            <a:xfrm>
              <a:off x="574694" y="7101444"/>
              <a:ext cx="5243195" cy="2649855"/>
            </a:xfrm>
            <a:custGeom>
              <a:avLst/>
              <a:gdLst/>
              <a:ahLst/>
              <a:cxnLst/>
              <a:rect l="l" t="t" r="r" b="b"/>
              <a:pathLst>
                <a:path w="5243195" h="2649854">
                  <a:moveTo>
                    <a:pt x="4756915" y="2649843"/>
                  </a:moveTo>
                  <a:lnTo>
                    <a:pt x="485774" y="2649843"/>
                  </a:lnTo>
                  <a:lnTo>
                    <a:pt x="437762" y="2647466"/>
                  </a:lnTo>
                  <a:lnTo>
                    <a:pt x="390562" y="2640422"/>
                  </a:lnTo>
                  <a:lnTo>
                    <a:pt x="344494" y="2628845"/>
                  </a:lnTo>
                  <a:lnTo>
                    <a:pt x="299876" y="2612865"/>
                  </a:lnTo>
                  <a:lnTo>
                    <a:pt x="257028" y="2592615"/>
                  </a:lnTo>
                  <a:lnTo>
                    <a:pt x="216266" y="2568226"/>
                  </a:lnTo>
                  <a:lnTo>
                    <a:pt x="177911" y="2539831"/>
                  </a:lnTo>
                  <a:lnTo>
                    <a:pt x="142280" y="2507562"/>
                  </a:lnTo>
                  <a:lnTo>
                    <a:pt x="110010" y="2471931"/>
                  </a:lnTo>
                  <a:lnTo>
                    <a:pt x="81615" y="2433576"/>
                  </a:lnTo>
                  <a:lnTo>
                    <a:pt x="57227" y="2392814"/>
                  </a:lnTo>
                  <a:lnTo>
                    <a:pt x="36977" y="2349965"/>
                  </a:lnTo>
                  <a:lnTo>
                    <a:pt x="20997" y="2305348"/>
                  </a:lnTo>
                  <a:lnTo>
                    <a:pt x="9420" y="2259280"/>
                  </a:lnTo>
                  <a:lnTo>
                    <a:pt x="2377" y="2212080"/>
                  </a:lnTo>
                  <a:lnTo>
                    <a:pt x="0" y="2164068"/>
                  </a:lnTo>
                  <a:lnTo>
                    <a:pt x="0" y="485774"/>
                  </a:lnTo>
                  <a:lnTo>
                    <a:pt x="2377" y="437762"/>
                  </a:lnTo>
                  <a:lnTo>
                    <a:pt x="9420" y="390562"/>
                  </a:lnTo>
                  <a:lnTo>
                    <a:pt x="20997" y="344494"/>
                  </a:lnTo>
                  <a:lnTo>
                    <a:pt x="36977" y="299876"/>
                  </a:lnTo>
                  <a:lnTo>
                    <a:pt x="57227" y="257028"/>
                  </a:lnTo>
                  <a:lnTo>
                    <a:pt x="81615" y="216266"/>
                  </a:lnTo>
                  <a:lnTo>
                    <a:pt x="110010" y="177911"/>
                  </a:lnTo>
                  <a:lnTo>
                    <a:pt x="142280" y="142280"/>
                  </a:lnTo>
                  <a:lnTo>
                    <a:pt x="177911" y="110010"/>
                  </a:lnTo>
                  <a:lnTo>
                    <a:pt x="216266" y="81616"/>
                  </a:lnTo>
                  <a:lnTo>
                    <a:pt x="257028" y="57227"/>
                  </a:lnTo>
                  <a:lnTo>
                    <a:pt x="299876" y="36977"/>
                  </a:lnTo>
                  <a:lnTo>
                    <a:pt x="344494" y="20997"/>
                  </a:lnTo>
                  <a:lnTo>
                    <a:pt x="390562" y="9420"/>
                  </a:lnTo>
                  <a:lnTo>
                    <a:pt x="437762" y="2377"/>
                  </a:lnTo>
                  <a:lnTo>
                    <a:pt x="485774" y="0"/>
                  </a:lnTo>
                  <a:lnTo>
                    <a:pt x="4756915" y="0"/>
                  </a:lnTo>
                  <a:lnTo>
                    <a:pt x="4804927" y="2377"/>
                  </a:lnTo>
                  <a:lnTo>
                    <a:pt x="4852127" y="9420"/>
                  </a:lnTo>
                  <a:lnTo>
                    <a:pt x="4898195" y="20997"/>
                  </a:lnTo>
                  <a:lnTo>
                    <a:pt x="4942812" y="36977"/>
                  </a:lnTo>
                  <a:lnTo>
                    <a:pt x="4985661" y="57227"/>
                  </a:lnTo>
                  <a:lnTo>
                    <a:pt x="5026422" y="81616"/>
                  </a:lnTo>
                  <a:lnTo>
                    <a:pt x="5064778" y="110010"/>
                  </a:lnTo>
                  <a:lnTo>
                    <a:pt x="5100409" y="142280"/>
                  </a:lnTo>
                  <a:lnTo>
                    <a:pt x="5132678" y="177911"/>
                  </a:lnTo>
                  <a:lnTo>
                    <a:pt x="5161073" y="216266"/>
                  </a:lnTo>
                  <a:lnTo>
                    <a:pt x="5185462" y="257028"/>
                  </a:lnTo>
                  <a:lnTo>
                    <a:pt x="5205712" y="299876"/>
                  </a:lnTo>
                  <a:lnTo>
                    <a:pt x="5221692" y="344494"/>
                  </a:lnTo>
                  <a:lnTo>
                    <a:pt x="5233269" y="390562"/>
                  </a:lnTo>
                  <a:lnTo>
                    <a:pt x="5240312" y="437762"/>
                  </a:lnTo>
                  <a:lnTo>
                    <a:pt x="5242690" y="485774"/>
                  </a:lnTo>
                  <a:lnTo>
                    <a:pt x="5242690" y="2164068"/>
                  </a:lnTo>
                  <a:lnTo>
                    <a:pt x="5240312" y="2212080"/>
                  </a:lnTo>
                  <a:lnTo>
                    <a:pt x="5233269" y="2259280"/>
                  </a:lnTo>
                  <a:lnTo>
                    <a:pt x="5221692" y="2305348"/>
                  </a:lnTo>
                  <a:lnTo>
                    <a:pt x="5205712" y="2349965"/>
                  </a:lnTo>
                  <a:lnTo>
                    <a:pt x="5185462" y="2392814"/>
                  </a:lnTo>
                  <a:lnTo>
                    <a:pt x="5161073" y="2433576"/>
                  </a:lnTo>
                  <a:lnTo>
                    <a:pt x="5132678" y="2471931"/>
                  </a:lnTo>
                  <a:lnTo>
                    <a:pt x="5100409" y="2507562"/>
                  </a:lnTo>
                  <a:lnTo>
                    <a:pt x="5064778" y="2539831"/>
                  </a:lnTo>
                  <a:lnTo>
                    <a:pt x="5026422" y="2568226"/>
                  </a:lnTo>
                  <a:lnTo>
                    <a:pt x="4985661" y="2592615"/>
                  </a:lnTo>
                  <a:lnTo>
                    <a:pt x="4942812" y="2612865"/>
                  </a:lnTo>
                  <a:lnTo>
                    <a:pt x="4898195" y="2628845"/>
                  </a:lnTo>
                  <a:lnTo>
                    <a:pt x="4852127" y="2640422"/>
                  </a:lnTo>
                  <a:lnTo>
                    <a:pt x="4804927" y="2647466"/>
                  </a:lnTo>
                  <a:lnTo>
                    <a:pt x="4756915" y="2649843"/>
                  </a:lnTo>
                  <a:close/>
                </a:path>
              </a:pathLst>
            </a:custGeom>
            <a:solidFill>
              <a:srgbClr val="050E2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454939" y="5938252"/>
              <a:ext cx="5243195" cy="3660775"/>
            </a:xfrm>
            <a:custGeom>
              <a:avLst/>
              <a:gdLst/>
              <a:ahLst/>
              <a:cxnLst/>
              <a:rect l="l" t="t" r="r" b="b"/>
              <a:pathLst>
                <a:path w="5243195" h="3660775">
                  <a:moveTo>
                    <a:pt x="5242699" y="1496352"/>
                  </a:moveTo>
                  <a:lnTo>
                    <a:pt x="5240312" y="1448333"/>
                  </a:lnTo>
                  <a:lnTo>
                    <a:pt x="5233276" y="1401140"/>
                  </a:lnTo>
                  <a:lnTo>
                    <a:pt x="5221694" y="1355077"/>
                  </a:lnTo>
                  <a:lnTo>
                    <a:pt x="5205717" y="1310449"/>
                  </a:lnTo>
                  <a:lnTo>
                    <a:pt x="5185461" y="1267599"/>
                  </a:lnTo>
                  <a:lnTo>
                    <a:pt x="5161077" y="1226845"/>
                  </a:lnTo>
                  <a:lnTo>
                    <a:pt x="5132679" y="1188491"/>
                  </a:lnTo>
                  <a:lnTo>
                    <a:pt x="5100409" y="1152855"/>
                  </a:lnTo>
                  <a:lnTo>
                    <a:pt x="5064785" y="1120584"/>
                  </a:lnTo>
                  <a:lnTo>
                    <a:pt x="5026431" y="1092187"/>
                  </a:lnTo>
                  <a:lnTo>
                    <a:pt x="4985664" y="1067803"/>
                  </a:lnTo>
                  <a:lnTo>
                    <a:pt x="4942814" y="1047559"/>
                  </a:lnTo>
                  <a:lnTo>
                    <a:pt x="4898199" y="1031570"/>
                  </a:lnTo>
                  <a:lnTo>
                    <a:pt x="4852136" y="1020000"/>
                  </a:lnTo>
                  <a:lnTo>
                    <a:pt x="4804930" y="1012952"/>
                  </a:lnTo>
                  <a:lnTo>
                    <a:pt x="4756924" y="1010577"/>
                  </a:lnTo>
                  <a:lnTo>
                    <a:pt x="3365716" y="1010577"/>
                  </a:lnTo>
                  <a:lnTo>
                    <a:pt x="3376104" y="972781"/>
                  </a:lnTo>
                  <a:lnTo>
                    <a:pt x="3385743" y="927417"/>
                  </a:lnTo>
                  <a:lnTo>
                    <a:pt x="3392716" y="881126"/>
                  </a:lnTo>
                  <a:lnTo>
                    <a:pt x="3396970" y="833996"/>
                  </a:lnTo>
                  <a:lnTo>
                    <a:pt x="3398405" y="786117"/>
                  </a:lnTo>
                  <a:lnTo>
                    <a:pt x="3396970" y="738225"/>
                  </a:lnTo>
                  <a:lnTo>
                    <a:pt x="3392716" y="691095"/>
                  </a:lnTo>
                  <a:lnTo>
                    <a:pt x="3385743" y="644804"/>
                  </a:lnTo>
                  <a:lnTo>
                    <a:pt x="3376104" y="599440"/>
                  </a:lnTo>
                  <a:lnTo>
                    <a:pt x="3363912" y="555078"/>
                  </a:lnTo>
                  <a:lnTo>
                    <a:pt x="3349218" y="511810"/>
                  </a:lnTo>
                  <a:lnTo>
                    <a:pt x="3332137" y="469709"/>
                  </a:lnTo>
                  <a:lnTo>
                    <a:pt x="3312718" y="428866"/>
                  </a:lnTo>
                  <a:lnTo>
                    <a:pt x="3291078" y="389343"/>
                  </a:lnTo>
                  <a:lnTo>
                    <a:pt x="3267265" y="351243"/>
                  </a:lnTo>
                  <a:lnTo>
                    <a:pt x="3241395" y="314642"/>
                  </a:lnTo>
                  <a:lnTo>
                    <a:pt x="3213519" y="279628"/>
                  </a:lnTo>
                  <a:lnTo>
                    <a:pt x="3183737" y="246278"/>
                  </a:lnTo>
                  <a:lnTo>
                    <a:pt x="3152127" y="214668"/>
                  </a:lnTo>
                  <a:lnTo>
                    <a:pt x="3118777" y="184886"/>
                  </a:lnTo>
                  <a:lnTo>
                    <a:pt x="3083750" y="157010"/>
                  </a:lnTo>
                  <a:lnTo>
                    <a:pt x="3047149" y="131127"/>
                  </a:lnTo>
                  <a:lnTo>
                    <a:pt x="3009049" y="107327"/>
                  </a:lnTo>
                  <a:lnTo>
                    <a:pt x="2969539" y="85674"/>
                  </a:lnTo>
                  <a:lnTo>
                    <a:pt x="2928696" y="66268"/>
                  </a:lnTo>
                  <a:lnTo>
                    <a:pt x="2886583" y="49174"/>
                  </a:lnTo>
                  <a:lnTo>
                    <a:pt x="2843314" y="34493"/>
                  </a:lnTo>
                  <a:lnTo>
                    <a:pt x="2798953" y="22301"/>
                  </a:lnTo>
                  <a:lnTo>
                    <a:pt x="2753588" y="12661"/>
                  </a:lnTo>
                  <a:lnTo>
                    <a:pt x="2707309" y="5676"/>
                  </a:lnTo>
                  <a:lnTo>
                    <a:pt x="2660180" y="1435"/>
                  </a:lnTo>
                  <a:lnTo>
                    <a:pt x="2612288" y="0"/>
                  </a:lnTo>
                  <a:lnTo>
                    <a:pt x="2564396" y="1435"/>
                  </a:lnTo>
                  <a:lnTo>
                    <a:pt x="2517267" y="5676"/>
                  </a:lnTo>
                  <a:lnTo>
                    <a:pt x="2470988" y="12661"/>
                  </a:lnTo>
                  <a:lnTo>
                    <a:pt x="2425623" y="22301"/>
                  </a:lnTo>
                  <a:lnTo>
                    <a:pt x="2381262" y="34493"/>
                  </a:lnTo>
                  <a:lnTo>
                    <a:pt x="2337981" y="49174"/>
                  </a:lnTo>
                  <a:lnTo>
                    <a:pt x="2295880" y="66268"/>
                  </a:lnTo>
                  <a:lnTo>
                    <a:pt x="2255037" y="85674"/>
                  </a:lnTo>
                  <a:lnTo>
                    <a:pt x="2215515" y="107327"/>
                  </a:lnTo>
                  <a:lnTo>
                    <a:pt x="2177427" y="131127"/>
                  </a:lnTo>
                  <a:lnTo>
                    <a:pt x="2140826" y="157010"/>
                  </a:lnTo>
                  <a:lnTo>
                    <a:pt x="2105799" y="184886"/>
                  </a:lnTo>
                  <a:lnTo>
                    <a:pt x="2072449" y="214668"/>
                  </a:lnTo>
                  <a:lnTo>
                    <a:pt x="2040839" y="246278"/>
                  </a:lnTo>
                  <a:lnTo>
                    <a:pt x="2011057" y="279628"/>
                  </a:lnTo>
                  <a:lnTo>
                    <a:pt x="1983181" y="314642"/>
                  </a:lnTo>
                  <a:lnTo>
                    <a:pt x="1957311" y="351243"/>
                  </a:lnTo>
                  <a:lnTo>
                    <a:pt x="1933498" y="389343"/>
                  </a:lnTo>
                  <a:lnTo>
                    <a:pt x="1911858" y="428866"/>
                  </a:lnTo>
                  <a:lnTo>
                    <a:pt x="1892439" y="469709"/>
                  </a:lnTo>
                  <a:lnTo>
                    <a:pt x="1875358" y="511810"/>
                  </a:lnTo>
                  <a:lnTo>
                    <a:pt x="1860664" y="555078"/>
                  </a:lnTo>
                  <a:lnTo>
                    <a:pt x="1848472" y="599440"/>
                  </a:lnTo>
                  <a:lnTo>
                    <a:pt x="1838833" y="644804"/>
                  </a:lnTo>
                  <a:lnTo>
                    <a:pt x="1831860" y="691095"/>
                  </a:lnTo>
                  <a:lnTo>
                    <a:pt x="1827606" y="738225"/>
                  </a:lnTo>
                  <a:lnTo>
                    <a:pt x="1826171" y="786104"/>
                  </a:lnTo>
                  <a:lnTo>
                    <a:pt x="1827606" y="833996"/>
                  </a:lnTo>
                  <a:lnTo>
                    <a:pt x="1831860" y="881126"/>
                  </a:lnTo>
                  <a:lnTo>
                    <a:pt x="1838833" y="927417"/>
                  </a:lnTo>
                  <a:lnTo>
                    <a:pt x="1848472" y="972781"/>
                  </a:lnTo>
                  <a:lnTo>
                    <a:pt x="1858848" y="1010577"/>
                  </a:lnTo>
                  <a:lnTo>
                    <a:pt x="485775" y="1010577"/>
                  </a:lnTo>
                  <a:lnTo>
                    <a:pt x="437769" y="1012952"/>
                  </a:lnTo>
                  <a:lnTo>
                    <a:pt x="390563" y="1020000"/>
                  </a:lnTo>
                  <a:lnTo>
                    <a:pt x="344500" y="1031570"/>
                  </a:lnTo>
                  <a:lnTo>
                    <a:pt x="299885" y="1047559"/>
                  </a:lnTo>
                  <a:lnTo>
                    <a:pt x="257035" y="1067803"/>
                  </a:lnTo>
                  <a:lnTo>
                    <a:pt x="216268" y="1092187"/>
                  </a:lnTo>
                  <a:lnTo>
                    <a:pt x="177914" y="1120584"/>
                  </a:lnTo>
                  <a:lnTo>
                    <a:pt x="142290" y="1152855"/>
                  </a:lnTo>
                  <a:lnTo>
                    <a:pt x="110020" y="1188491"/>
                  </a:lnTo>
                  <a:lnTo>
                    <a:pt x="81622" y="1226845"/>
                  </a:lnTo>
                  <a:lnTo>
                    <a:pt x="57226" y="1267599"/>
                  </a:lnTo>
                  <a:lnTo>
                    <a:pt x="36982" y="1310449"/>
                  </a:lnTo>
                  <a:lnTo>
                    <a:pt x="21005" y="1355077"/>
                  </a:lnTo>
                  <a:lnTo>
                    <a:pt x="9423" y="1401140"/>
                  </a:lnTo>
                  <a:lnTo>
                    <a:pt x="2387" y="1448333"/>
                  </a:lnTo>
                  <a:lnTo>
                    <a:pt x="0" y="1496352"/>
                  </a:lnTo>
                  <a:lnTo>
                    <a:pt x="0" y="3174644"/>
                  </a:lnTo>
                  <a:lnTo>
                    <a:pt x="2387" y="3222663"/>
                  </a:lnTo>
                  <a:lnTo>
                    <a:pt x="9423" y="3269856"/>
                  </a:lnTo>
                  <a:lnTo>
                    <a:pt x="21005" y="3315919"/>
                  </a:lnTo>
                  <a:lnTo>
                    <a:pt x="36982" y="3360547"/>
                  </a:lnTo>
                  <a:lnTo>
                    <a:pt x="57226" y="3403396"/>
                  </a:lnTo>
                  <a:lnTo>
                    <a:pt x="81622" y="3444151"/>
                  </a:lnTo>
                  <a:lnTo>
                    <a:pt x="110020" y="3482505"/>
                  </a:lnTo>
                  <a:lnTo>
                    <a:pt x="142290" y="3518141"/>
                  </a:lnTo>
                  <a:lnTo>
                    <a:pt x="177914" y="3550412"/>
                  </a:lnTo>
                  <a:lnTo>
                    <a:pt x="216268" y="3578809"/>
                  </a:lnTo>
                  <a:lnTo>
                    <a:pt x="257035" y="3603193"/>
                  </a:lnTo>
                  <a:lnTo>
                    <a:pt x="299885" y="3623437"/>
                  </a:lnTo>
                  <a:lnTo>
                    <a:pt x="344500" y="3639426"/>
                  </a:lnTo>
                  <a:lnTo>
                    <a:pt x="390563" y="3650996"/>
                  </a:lnTo>
                  <a:lnTo>
                    <a:pt x="437769" y="3658044"/>
                  </a:lnTo>
                  <a:lnTo>
                    <a:pt x="485775" y="3660419"/>
                  </a:lnTo>
                  <a:lnTo>
                    <a:pt x="4756924" y="3660419"/>
                  </a:lnTo>
                  <a:lnTo>
                    <a:pt x="4804930" y="3658044"/>
                  </a:lnTo>
                  <a:lnTo>
                    <a:pt x="4852136" y="3650996"/>
                  </a:lnTo>
                  <a:lnTo>
                    <a:pt x="4898199" y="3639426"/>
                  </a:lnTo>
                  <a:lnTo>
                    <a:pt x="4942814" y="3623437"/>
                  </a:lnTo>
                  <a:lnTo>
                    <a:pt x="4985664" y="3603193"/>
                  </a:lnTo>
                  <a:lnTo>
                    <a:pt x="5026431" y="3578809"/>
                  </a:lnTo>
                  <a:lnTo>
                    <a:pt x="5064785" y="3550412"/>
                  </a:lnTo>
                  <a:lnTo>
                    <a:pt x="5100409" y="3518141"/>
                  </a:lnTo>
                  <a:lnTo>
                    <a:pt x="5132679" y="3482505"/>
                  </a:lnTo>
                  <a:lnTo>
                    <a:pt x="5161077" y="3444151"/>
                  </a:lnTo>
                  <a:lnTo>
                    <a:pt x="5185461" y="3403396"/>
                  </a:lnTo>
                  <a:lnTo>
                    <a:pt x="5205717" y="3360547"/>
                  </a:lnTo>
                  <a:lnTo>
                    <a:pt x="5221694" y="3315919"/>
                  </a:lnTo>
                  <a:lnTo>
                    <a:pt x="5233276" y="3269856"/>
                  </a:lnTo>
                  <a:lnTo>
                    <a:pt x="5240312" y="3222663"/>
                  </a:lnTo>
                  <a:lnTo>
                    <a:pt x="5242699" y="3174644"/>
                  </a:lnTo>
                  <a:lnTo>
                    <a:pt x="5242699" y="1496352"/>
                  </a:lnTo>
                  <a:close/>
                </a:path>
              </a:pathLst>
            </a:custGeom>
            <a:solidFill>
              <a:srgbClr val="1D23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505585" y="6162734"/>
              <a:ext cx="1123315" cy="1123315"/>
            </a:xfrm>
            <a:custGeom>
              <a:avLst/>
              <a:gdLst/>
              <a:ahLst/>
              <a:cxnLst/>
              <a:rect l="l" t="t" r="r" b="b"/>
              <a:pathLst>
                <a:path w="1123314" h="1123315">
                  <a:moveTo>
                    <a:pt x="561653" y="1123298"/>
                  </a:moveTo>
                  <a:lnTo>
                    <a:pt x="513187" y="1121236"/>
                  </a:lnTo>
                  <a:lnTo>
                    <a:pt x="465871" y="1115164"/>
                  </a:lnTo>
                  <a:lnTo>
                    <a:pt x="419867" y="1105249"/>
                  </a:lnTo>
                  <a:lnTo>
                    <a:pt x="375346" y="1091661"/>
                  </a:lnTo>
                  <a:lnTo>
                    <a:pt x="332475" y="1074568"/>
                  </a:lnTo>
                  <a:lnTo>
                    <a:pt x="291424" y="1054138"/>
                  </a:lnTo>
                  <a:lnTo>
                    <a:pt x="252360" y="1030541"/>
                  </a:lnTo>
                  <a:lnTo>
                    <a:pt x="215452" y="1003944"/>
                  </a:lnTo>
                  <a:lnTo>
                    <a:pt x="180869" y="974517"/>
                  </a:lnTo>
                  <a:lnTo>
                    <a:pt x="148780" y="942428"/>
                  </a:lnTo>
                  <a:lnTo>
                    <a:pt x="119353" y="907845"/>
                  </a:lnTo>
                  <a:lnTo>
                    <a:pt x="92756" y="870937"/>
                  </a:lnTo>
                  <a:lnTo>
                    <a:pt x="69159" y="831873"/>
                  </a:lnTo>
                  <a:lnTo>
                    <a:pt x="48729" y="790822"/>
                  </a:lnTo>
                  <a:lnTo>
                    <a:pt x="31636" y="747951"/>
                  </a:lnTo>
                  <a:lnTo>
                    <a:pt x="18048" y="703430"/>
                  </a:lnTo>
                  <a:lnTo>
                    <a:pt x="8133" y="657427"/>
                  </a:lnTo>
                  <a:lnTo>
                    <a:pt x="2061" y="610110"/>
                  </a:lnTo>
                  <a:lnTo>
                    <a:pt x="0" y="561649"/>
                  </a:lnTo>
                  <a:lnTo>
                    <a:pt x="2061" y="513187"/>
                  </a:lnTo>
                  <a:lnTo>
                    <a:pt x="8133" y="465871"/>
                  </a:lnTo>
                  <a:lnTo>
                    <a:pt x="18048" y="419868"/>
                  </a:lnTo>
                  <a:lnTo>
                    <a:pt x="31636" y="375346"/>
                  </a:lnTo>
                  <a:lnTo>
                    <a:pt x="48729" y="332476"/>
                  </a:lnTo>
                  <a:lnTo>
                    <a:pt x="69159" y="291424"/>
                  </a:lnTo>
                  <a:lnTo>
                    <a:pt x="92756" y="252360"/>
                  </a:lnTo>
                  <a:lnTo>
                    <a:pt x="119353" y="215452"/>
                  </a:lnTo>
                  <a:lnTo>
                    <a:pt x="148780" y="180869"/>
                  </a:lnTo>
                  <a:lnTo>
                    <a:pt x="180869" y="148780"/>
                  </a:lnTo>
                  <a:lnTo>
                    <a:pt x="215452" y="119353"/>
                  </a:lnTo>
                  <a:lnTo>
                    <a:pt x="252360" y="92756"/>
                  </a:lnTo>
                  <a:lnTo>
                    <a:pt x="291424" y="69159"/>
                  </a:lnTo>
                  <a:lnTo>
                    <a:pt x="332475" y="48729"/>
                  </a:lnTo>
                  <a:lnTo>
                    <a:pt x="375346" y="31636"/>
                  </a:lnTo>
                  <a:lnTo>
                    <a:pt x="419867" y="18048"/>
                  </a:lnTo>
                  <a:lnTo>
                    <a:pt x="465871" y="8133"/>
                  </a:lnTo>
                  <a:lnTo>
                    <a:pt x="513187" y="2061"/>
                  </a:lnTo>
                  <a:lnTo>
                    <a:pt x="561648" y="0"/>
                  </a:lnTo>
                  <a:lnTo>
                    <a:pt x="610109" y="2061"/>
                  </a:lnTo>
                  <a:lnTo>
                    <a:pt x="657426" y="8133"/>
                  </a:lnTo>
                  <a:lnTo>
                    <a:pt x="703429" y="18048"/>
                  </a:lnTo>
                  <a:lnTo>
                    <a:pt x="747950" y="31636"/>
                  </a:lnTo>
                  <a:lnTo>
                    <a:pt x="790821" y="48729"/>
                  </a:lnTo>
                  <a:lnTo>
                    <a:pt x="831873" y="69159"/>
                  </a:lnTo>
                  <a:lnTo>
                    <a:pt x="870937" y="92756"/>
                  </a:lnTo>
                  <a:lnTo>
                    <a:pt x="907844" y="119353"/>
                  </a:lnTo>
                  <a:lnTo>
                    <a:pt x="942427" y="148780"/>
                  </a:lnTo>
                  <a:lnTo>
                    <a:pt x="974517" y="180869"/>
                  </a:lnTo>
                  <a:lnTo>
                    <a:pt x="1003944" y="215452"/>
                  </a:lnTo>
                  <a:lnTo>
                    <a:pt x="1030540" y="252360"/>
                  </a:lnTo>
                  <a:lnTo>
                    <a:pt x="1054138" y="291424"/>
                  </a:lnTo>
                  <a:lnTo>
                    <a:pt x="1074567" y="332476"/>
                  </a:lnTo>
                  <a:lnTo>
                    <a:pt x="1091661" y="375346"/>
                  </a:lnTo>
                  <a:lnTo>
                    <a:pt x="1105249" y="419868"/>
                  </a:lnTo>
                  <a:lnTo>
                    <a:pt x="1115163" y="465871"/>
                  </a:lnTo>
                  <a:lnTo>
                    <a:pt x="1121236" y="513187"/>
                  </a:lnTo>
                  <a:lnTo>
                    <a:pt x="1123297" y="561652"/>
                  </a:lnTo>
                  <a:lnTo>
                    <a:pt x="1121236" y="610110"/>
                  </a:lnTo>
                  <a:lnTo>
                    <a:pt x="1115163" y="657427"/>
                  </a:lnTo>
                  <a:lnTo>
                    <a:pt x="1105249" y="703430"/>
                  </a:lnTo>
                  <a:lnTo>
                    <a:pt x="1091661" y="747951"/>
                  </a:lnTo>
                  <a:lnTo>
                    <a:pt x="1074567" y="790822"/>
                  </a:lnTo>
                  <a:lnTo>
                    <a:pt x="1054138" y="831873"/>
                  </a:lnTo>
                  <a:lnTo>
                    <a:pt x="1030540" y="870937"/>
                  </a:lnTo>
                  <a:lnTo>
                    <a:pt x="1003944" y="907845"/>
                  </a:lnTo>
                  <a:lnTo>
                    <a:pt x="974517" y="942428"/>
                  </a:lnTo>
                  <a:lnTo>
                    <a:pt x="942427" y="974517"/>
                  </a:lnTo>
                  <a:lnTo>
                    <a:pt x="907844" y="1003944"/>
                  </a:lnTo>
                  <a:lnTo>
                    <a:pt x="870937" y="1030541"/>
                  </a:lnTo>
                  <a:lnTo>
                    <a:pt x="831873" y="1054138"/>
                  </a:lnTo>
                  <a:lnTo>
                    <a:pt x="790821" y="1074568"/>
                  </a:lnTo>
                  <a:lnTo>
                    <a:pt x="747950" y="1091661"/>
                  </a:lnTo>
                  <a:lnTo>
                    <a:pt x="703429" y="1105249"/>
                  </a:lnTo>
                  <a:lnTo>
                    <a:pt x="657426" y="1115164"/>
                  </a:lnTo>
                  <a:lnTo>
                    <a:pt x="610109" y="1121236"/>
                  </a:lnTo>
                  <a:lnTo>
                    <a:pt x="561653" y="1123298"/>
                  </a:lnTo>
                  <a:close/>
                </a:path>
              </a:pathLst>
            </a:custGeom>
            <a:solidFill>
              <a:srgbClr val="F6D61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13487" y="6360256"/>
              <a:ext cx="904874" cy="676274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435776" y="4098191"/>
            <a:ext cx="6806095" cy="4814780"/>
          </a:xfrm>
          <a:prstGeom prst="rect">
            <a:avLst/>
          </a:prstGeom>
        </p:spPr>
        <p:txBody>
          <a:bodyPr vert="horz" wrap="square" lIns="0" tIns="104775" rIns="0" bIns="0" rtlCol="0">
            <a:spAutoFit/>
          </a:bodyPr>
          <a:lstStyle/>
          <a:p>
            <a:pPr marL="1075055">
              <a:lnSpc>
                <a:spcPct val="100000"/>
              </a:lnSpc>
              <a:spcBef>
                <a:spcPts val="825"/>
              </a:spcBef>
            </a:pPr>
            <a:r>
              <a:rPr lang="en-US" sz="3000" b="1" spc="10" dirty="0">
                <a:solidFill>
                  <a:srgbClr val="F6D616"/>
                </a:solidFill>
                <a:latin typeface="Roboto"/>
                <a:cs typeface="Roboto"/>
              </a:rPr>
              <a:t>Feature Selection</a:t>
            </a:r>
            <a:endParaRPr sz="3000" dirty="0">
              <a:latin typeface="Roboto"/>
              <a:cs typeface="Roboto"/>
            </a:endParaRPr>
          </a:p>
          <a:p>
            <a:r>
              <a:rPr lang="en-US" sz="2300" dirty="0" err="1">
                <a:solidFill>
                  <a:schemeClr val="bg1"/>
                </a:solidFill>
              </a:rPr>
              <a:t>Dalam</a:t>
            </a:r>
            <a:r>
              <a:rPr lang="en-US" sz="2300" dirty="0">
                <a:solidFill>
                  <a:schemeClr val="bg1"/>
                </a:solidFill>
              </a:rPr>
              <a:t> </a:t>
            </a:r>
            <a:r>
              <a:rPr lang="en-US" sz="2300" dirty="0" err="1">
                <a:solidFill>
                  <a:schemeClr val="bg1"/>
                </a:solidFill>
              </a:rPr>
              <a:t>pemodelan</a:t>
            </a:r>
            <a:r>
              <a:rPr lang="en-US" sz="2300" dirty="0">
                <a:solidFill>
                  <a:schemeClr val="bg1"/>
                </a:solidFill>
              </a:rPr>
              <a:t> clustering </a:t>
            </a:r>
            <a:r>
              <a:rPr lang="en-US" sz="2300" dirty="0" err="1">
                <a:solidFill>
                  <a:schemeClr val="bg1"/>
                </a:solidFill>
              </a:rPr>
              <a:t>ini</a:t>
            </a:r>
            <a:r>
              <a:rPr lang="en-US" sz="2300" dirty="0">
                <a:solidFill>
                  <a:schemeClr val="bg1"/>
                </a:solidFill>
              </a:rPr>
              <a:t> </a:t>
            </a:r>
            <a:r>
              <a:rPr lang="en-US" sz="2300" dirty="0" err="1">
                <a:solidFill>
                  <a:schemeClr val="bg1"/>
                </a:solidFill>
              </a:rPr>
              <a:t>digunakan</a:t>
            </a:r>
            <a:r>
              <a:rPr lang="en-US" sz="2300" dirty="0">
                <a:solidFill>
                  <a:schemeClr val="bg1"/>
                </a:solidFill>
              </a:rPr>
              <a:t> </a:t>
            </a:r>
            <a:r>
              <a:rPr lang="en-US" sz="2300" dirty="0" err="1">
                <a:solidFill>
                  <a:schemeClr val="bg1"/>
                </a:solidFill>
              </a:rPr>
              <a:t>empat</a:t>
            </a:r>
            <a:r>
              <a:rPr lang="en-US" sz="2300" dirty="0">
                <a:solidFill>
                  <a:schemeClr val="bg1"/>
                </a:solidFill>
              </a:rPr>
              <a:t> feature </a:t>
            </a:r>
            <a:r>
              <a:rPr lang="en-US" sz="2300" dirty="0" err="1">
                <a:solidFill>
                  <a:schemeClr val="bg1"/>
                </a:solidFill>
              </a:rPr>
              <a:t>diantaranya</a:t>
            </a:r>
            <a:r>
              <a:rPr lang="en-US" sz="2300" dirty="0">
                <a:solidFill>
                  <a:schemeClr val="bg1"/>
                </a:solidFill>
              </a:rPr>
              <a:t> :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300" dirty="0">
                <a:solidFill>
                  <a:schemeClr val="bg1"/>
                </a:solidFill>
              </a:rPr>
              <a:t>LAST_TO_END (Recency), </a:t>
            </a:r>
            <a:r>
              <a:rPr lang="en-US" sz="2300" dirty="0" err="1">
                <a:solidFill>
                  <a:schemeClr val="bg1"/>
                </a:solidFill>
              </a:rPr>
              <a:t>waktu</a:t>
            </a:r>
            <a:r>
              <a:rPr lang="en-US" sz="2300" dirty="0">
                <a:solidFill>
                  <a:schemeClr val="bg1"/>
                </a:solidFill>
              </a:rPr>
              <a:t> </a:t>
            </a:r>
            <a:r>
              <a:rPr lang="en-US" sz="2300" dirty="0" err="1">
                <a:solidFill>
                  <a:schemeClr val="bg1"/>
                </a:solidFill>
              </a:rPr>
              <a:t>transaksi</a:t>
            </a:r>
            <a:r>
              <a:rPr lang="en-US" sz="2300" dirty="0">
                <a:solidFill>
                  <a:schemeClr val="bg1"/>
                </a:solidFill>
              </a:rPr>
              <a:t> </a:t>
            </a:r>
            <a:r>
              <a:rPr lang="en-US" sz="2300" dirty="0" err="1">
                <a:solidFill>
                  <a:schemeClr val="bg1"/>
                </a:solidFill>
              </a:rPr>
              <a:t>terakhir</a:t>
            </a:r>
            <a:r>
              <a:rPr lang="en-US" sz="2300" dirty="0">
                <a:solidFill>
                  <a:schemeClr val="bg1"/>
                </a:solidFill>
              </a:rPr>
              <a:t> </a:t>
            </a:r>
            <a:r>
              <a:rPr lang="en-US" sz="2300" dirty="0" err="1">
                <a:solidFill>
                  <a:schemeClr val="bg1"/>
                </a:solidFill>
              </a:rPr>
              <a:t>pelanggan</a:t>
            </a:r>
            <a:r>
              <a:rPr lang="en-US" sz="2300" dirty="0">
                <a:solidFill>
                  <a:schemeClr val="bg1"/>
                </a:solidFill>
              </a:rPr>
              <a:t>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300" dirty="0">
                <a:solidFill>
                  <a:schemeClr val="bg1"/>
                </a:solidFill>
              </a:rPr>
              <a:t>FLIGHT_COUNT (Frequency), total </a:t>
            </a:r>
            <a:r>
              <a:rPr lang="en-US" sz="2300" dirty="0" err="1">
                <a:solidFill>
                  <a:schemeClr val="bg1"/>
                </a:solidFill>
              </a:rPr>
              <a:t>transaksi</a:t>
            </a:r>
            <a:r>
              <a:rPr lang="en-US" sz="2300" dirty="0">
                <a:solidFill>
                  <a:schemeClr val="bg1"/>
                </a:solidFill>
              </a:rPr>
              <a:t> yang </a:t>
            </a:r>
            <a:r>
              <a:rPr lang="en-US" sz="2300" dirty="0" err="1">
                <a:solidFill>
                  <a:schemeClr val="bg1"/>
                </a:solidFill>
              </a:rPr>
              <a:t>dilakukan</a:t>
            </a:r>
            <a:r>
              <a:rPr lang="en-US" sz="2300" dirty="0">
                <a:solidFill>
                  <a:schemeClr val="bg1"/>
                </a:solidFill>
              </a:rPr>
              <a:t> oleh </a:t>
            </a:r>
            <a:r>
              <a:rPr lang="en-US" sz="2300" dirty="0" err="1">
                <a:solidFill>
                  <a:schemeClr val="bg1"/>
                </a:solidFill>
              </a:rPr>
              <a:t>pelanggan</a:t>
            </a:r>
            <a:r>
              <a:rPr lang="en-US" sz="2300" dirty="0">
                <a:solidFill>
                  <a:schemeClr val="bg1"/>
                </a:solidFill>
              </a:rPr>
              <a:t>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300" dirty="0">
                <a:solidFill>
                  <a:schemeClr val="bg1"/>
                </a:solidFill>
              </a:rPr>
              <a:t>SEG_KM_SUM (Monetary), total KM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300" dirty="0" err="1">
                <a:solidFill>
                  <a:schemeClr val="bg1"/>
                </a:solidFill>
              </a:rPr>
              <a:t>Avg_Discount</a:t>
            </a:r>
            <a:r>
              <a:rPr lang="en-US" sz="2300" dirty="0">
                <a:solidFill>
                  <a:schemeClr val="bg1"/>
                </a:solidFill>
              </a:rPr>
              <a:t> (coefficient), rata-rata discount yang </a:t>
            </a:r>
            <a:r>
              <a:rPr lang="en-US" sz="2300" dirty="0" err="1">
                <a:solidFill>
                  <a:schemeClr val="bg1"/>
                </a:solidFill>
              </a:rPr>
              <a:t>didapatkan</a:t>
            </a:r>
            <a:r>
              <a:rPr lang="en-US" sz="2300" dirty="0">
                <a:solidFill>
                  <a:schemeClr val="bg1"/>
                </a:solidFill>
              </a:rPr>
              <a:t> oleh </a:t>
            </a:r>
            <a:r>
              <a:rPr lang="en-US" sz="2300" dirty="0" err="1">
                <a:solidFill>
                  <a:schemeClr val="bg1"/>
                </a:solidFill>
              </a:rPr>
              <a:t>pelanggan</a:t>
            </a:r>
            <a:endParaRPr lang="en-US" sz="2300" dirty="0">
              <a:solidFill>
                <a:schemeClr val="bg1"/>
              </a:solidFill>
            </a:endParaRPr>
          </a:p>
          <a:p>
            <a:r>
              <a:rPr lang="en-US" sz="2300" dirty="0">
                <a:solidFill>
                  <a:schemeClr val="bg1"/>
                </a:solidFill>
              </a:rPr>
              <a:t>dan </a:t>
            </a:r>
            <a:r>
              <a:rPr lang="en-US" sz="2300" dirty="0" err="1">
                <a:solidFill>
                  <a:schemeClr val="bg1"/>
                </a:solidFill>
              </a:rPr>
              <a:t>satu</a:t>
            </a:r>
            <a:r>
              <a:rPr lang="en-US" sz="2300" dirty="0">
                <a:solidFill>
                  <a:schemeClr val="bg1"/>
                </a:solidFill>
              </a:rPr>
              <a:t> feature </a:t>
            </a:r>
            <a:r>
              <a:rPr lang="en-US" sz="2300" dirty="0" err="1">
                <a:solidFill>
                  <a:schemeClr val="bg1"/>
                </a:solidFill>
              </a:rPr>
              <a:t>tambahan</a:t>
            </a:r>
            <a:r>
              <a:rPr lang="en-US" sz="2300" dirty="0">
                <a:solidFill>
                  <a:schemeClr val="bg1"/>
                </a:solidFill>
              </a:rPr>
              <a:t> yang </a:t>
            </a:r>
            <a:r>
              <a:rPr lang="en-US" sz="2300" dirty="0" err="1">
                <a:solidFill>
                  <a:schemeClr val="bg1"/>
                </a:solidFill>
              </a:rPr>
              <a:t>diperoleh</a:t>
            </a:r>
            <a:r>
              <a:rPr lang="en-US" sz="2300" dirty="0">
                <a:solidFill>
                  <a:schemeClr val="bg1"/>
                </a:solidFill>
              </a:rPr>
              <a:t> </a:t>
            </a:r>
            <a:r>
              <a:rPr lang="en-US" sz="2300" dirty="0" err="1">
                <a:solidFill>
                  <a:schemeClr val="bg1"/>
                </a:solidFill>
              </a:rPr>
              <a:t>dari</a:t>
            </a:r>
            <a:r>
              <a:rPr lang="en-US" sz="2300" dirty="0">
                <a:solidFill>
                  <a:schemeClr val="bg1"/>
                </a:solidFill>
              </a:rPr>
              <a:t> :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300" dirty="0">
                <a:solidFill>
                  <a:schemeClr val="bg1"/>
                </a:solidFill>
              </a:rPr>
              <a:t>(FFP_DATE - LOAD_TIME) Length relation, </a:t>
            </a:r>
            <a:r>
              <a:rPr lang="en-US" sz="2300" dirty="0" err="1">
                <a:solidFill>
                  <a:schemeClr val="bg1"/>
                </a:solidFill>
              </a:rPr>
              <a:t>jarak</a:t>
            </a:r>
            <a:r>
              <a:rPr lang="en-US" sz="2300" dirty="0">
                <a:solidFill>
                  <a:schemeClr val="bg1"/>
                </a:solidFill>
              </a:rPr>
              <a:t> </a:t>
            </a:r>
            <a:r>
              <a:rPr lang="en-US" sz="2300" dirty="0" err="1">
                <a:solidFill>
                  <a:schemeClr val="bg1"/>
                </a:solidFill>
              </a:rPr>
              <a:t>waktu</a:t>
            </a:r>
            <a:r>
              <a:rPr lang="en-US" sz="2300" dirty="0">
                <a:solidFill>
                  <a:schemeClr val="bg1"/>
                </a:solidFill>
              </a:rPr>
              <a:t> </a:t>
            </a:r>
            <a:r>
              <a:rPr lang="en-US" sz="2300" dirty="0" err="1">
                <a:solidFill>
                  <a:schemeClr val="bg1"/>
                </a:solidFill>
              </a:rPr>
              <a:t>registrasi</a:t>
            </a:r>
            <a:r>
              <a:rPr lang="en-US" sz="2300" dirty="0">
                <a:solidFill>
                  <a:schemeClr val="bg1"/>
                </a:solidFill>
              </a:rPr>
              <a:t> dan data </a:t>
            </a:r>
            <a:r>
              <a:rPr lang="en-US" sz="2300" dirty="0" err="1">
                <a:solidFill>
                  <a:schemeClr val="bg1"/>
                </a:solidFill>
              </a:rPr>
              <a:t>didapatkan</a:t>
            </a:r>
            <a:endParaRPr lang="en-US" sz="2300" dirty="0">
              <a:solidFill>
                <a:schemeClr val="bg1"/>
              </a:solidFill>
            </a:endParaRPr>
          </a:p>
        </p:txBody>
      </p:sp>
      <p:sp>
        <p:nvSpPr>
          <p:cNvPr id="31" name="object 31"/>
          <p:cNvSpPr txBox="1">
            <a:spLocks noGrp="1"/>
          </p:cNvSpPr>
          <p:nvPr>
            <p:ph type="title"/>
          </p:nvPr>
        </p:nvSpPr>
        <p:spPr>
          <a:xfrm>
            <a:off x="4646074" y="286206"/>
            <a:ext cx="9967864" cy="7822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000" b="1" spc="-10" dirty="0">
                <a:latin typeface="Roboto"/>
                <a:cs typeface="Roboto"/>
              </a:rPr>
              <a:t>EXPLANATORY</a:t>
            </a:r>
            <a:r>
              <a:rPr sz="5000" b="1" spc="-20" dirty="0">
                <a:latin typeface="Roboto"/>
                <a:cs typeface="Roboto"/>
              </a:rPr>
              <a:t> </a:t>
            </a:r>
            <a:r>
              <a:rPr sz="5000" b="1" spc="15" dirty="0">
                <a:latin typeface="Roboto"/>
                <a:cs typeface="Roboto"/>
              </a:rPr>
              <a:t>DATA</a:t>
            </a:r>
            <a:r>
              <a:rPr sz="5000" b="1" spc="-15" dirty="0">
                <a:latin typeface="Roboto"/>
                <a:cs typeface="Roboto"/>
              </a:rPr>
              <a:t> </a:t>
            </a:r>
            <a:r>
              <a:rPr sz="5000" b="1" spc="-35" dirty="0">
                <a:latin typeface="Roboto"/>
                <a:cs typeface="Roboto"/>
              </a:rPr>
              <a:t>ANALYSIS</a:t>
            </a:r>
            <a:endParaRPr sz="5000" b="1" dirty="0">
              <a:latin typeface="Roboto"/>
              <a:cs typeface="Roboto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A52CF66B-8D04-B622-61B1-8DACC0C6B4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3000" y="4865632"/>
            <a:ext cx="8914131" cy="5134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3858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D2656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148</TotalTime>
  <Words>1209</Words>
  <Application>Microsoft Office PowerPoint</Application>
  <PresentationFormat>Custom</PresentationFormat>
  <Paragraphs>118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Arial</vt:lpstr>
      <vt:lpstr>Arial Narrow</vt:lpstr>
      <vt:lpstr>Calibri</vt:lpstr>
      <vt:lpstr>Cambria</vt:lpstr>
      <vt:lpstr>Roboto</vt:lpstr>
      <vt:lpstr>Roboto Cn</vt:lpstr>
      <vt:lpstr>Office Theme</vt:lpstr>
      <vt:lpstr>Halcyon</vt:lpstr>
      <vt:lpstr>TABLE OF CONTENTS</vt:lpstr>
      <vt:lpstr>INTRODUCTION DATA</vt:lpstr>
      <vt:lpstr>INTRODUCTION DATA</vt:lpstr>
      <vt:lpstr>INTRODUCTION DATA</vt:lpstr>
      <vt:lpstr>PowerPoint Presentation</vt:lpstr>
      <vt:lpstr>PowerPoint Presentation</vt:lpstr>
      <vt:lpstr>EXPLANATORY DATA ANALYSIS</vt:lpstr>
      <vt:lpstr>EXPLANATORY DATA ANALYSIS</vt:lpstr>
      <vt:lpstr>EXPLANATORY DATA ANALYSIS</vt:lpstr>
      <vt:lpstr>K - MEANS CLUSTERING</vt:lpstr>
      <vt:lpstr>K - MEANS CLUSTERING</vt:lpstr>
      <vt:lpstr>K - MEANS CLUSTERING</vt:lpstr>
      <vt:lpstr>BUSINESS  RECOMMENDATIONS</vt:lpstr>
      <vt:lpstr>Halcyon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Halcyon</dc:title>
  <dc:creator>Zaki</dc:creator>
  <cp:keywords>DAFcOPDHP-0,BAEouz-xPDE</cp:keywords>
  <cp:lastModifiedBy>mustiadi zaki</cp:lastModifiedBy>
  <cp:revision>15</cp:revision>
  <dcterms:created xsi:type="dcterms:W3CDTF">2023-03-04T09:34:23Z</dcterms:created>
  <dcterms:modified xsi:type="dcterms:W3CDTF">2023-03-04T14:38:29Z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2023-03-04T00:00:00Z</vt:filetime>
  </property>
  <property fmtid="{D5CDD505-2E9C-101B-9397-08002B2CF9AE}" pid="3" name="Creator">
    <vt:lpwstr>Canva</vt:lpwstr>
  </property>
  <property fmtid="{D5CDD505-2E9C-101B-9397-08002B2CF9AE}" pid="4" name="LastSaved">
    <vt:filetime>2023-03-04T00:00:00Z</vt:filetime>
  </property>
</Properties>
</file>